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3"/>
  </p:notesMasterIdLst>
  <p:sldIdLst>
    <p:sldId id="257" r:id="rId5"/>
    <p:sldId id="270" r:id="rId6"/>
    <p:sldId id="262" r:id="rId7"/>
    <p:sldId id="263" r:id="rId8"/>
    <p:sldId id="284" r:id="rId9"/>
    <p:sldId id="272" r:id="rId10"/>
    <p:sldId id="289" r:id="rId11"/>
    <p:sldId id="293" r:id="rId12"/>
    <p:sldId id="273" r:id="rId13"/>
    <p:sldId id="294" r:id="rId14"/>
    <p:sldId id="295" r:id="rId15"/>
    <p:sldId id="296" r:id="rId16"/>
    <p:sldId id="309" r:id="rId17"/>
    <p:sldId id="297" r:id="rId18"/>
    <p:sldId id="298" r:id="rId19"/>
    <p:sldId id="302" r:id="rId20"/>
    <p:sldId id="310" r:id="rId21"/>
    <p:sldId id="303" r:id="rId22"/>
    <p:sldId id="304" r:id="rId23"/>
    <p:sldId id="306" r:id="rId24"/>
    <p:sldId id="300" r:id="rId25"/>
    <p:sldId id="299" r:id="rId26"/>
    <p:sldId id="311" r:id="rId27"/>
    <p:sldId id="280" r:id="rId28"/>
    <p:sldId id="307" r:id="rId29"/>
    <p:sldId id="308" r:id="rId30"/>
    <p:sldId id="281" r:id="rId31"/>
    <p:sldId id="282" r:id="rId3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F8F8F8"/>
    <a:srgbClr val="FFC000"/>
    <a:srgbClr val="111D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E60699-55B2-4CD3-A11B-2A4FC61BB57D}" v="12" dt="2023-03-23T14:04:34.7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6"/>
    <p:restoredTop sz="94937" autoAdjust="0"/>
  </p:normalViewPr>
  <p:slideViewPr>
    <p:cSldViewPr snapToGrid="0">
      <p:cViewPr varScale="1">
        <p:scale>
          <a:sx n="78" d="100"/>
          <a:sy n="78" d="100"/>
        </p:scale>
        <p:origin x="10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LVESTRI GIOVANNI" userId="447c0807-ba94-44b5-bd11-59dd0953e53e" providerId="ADAL" clId="{5AE60699-55B2-4CD3-A11B-2A4FC61BB57D}"/>
    <pc:docChg chg="custSel addSld delSld modSld">
      <pc:chgData name="SILVESTRI GIOVANNI" userId="447c0807-ba94-44b5-bd11-59dd0953e53e" providerId="ADAL" clId="{5AE60699-55B2-4CD3-A11B-2A4FC61BB57D}" dt="2023-03-23T14:06:15.958" v="453" actId="20577"/>
      <pc:docMkLst>
        <pc:docMk/>
      </pc:docMkLst>
      <pc:sldChg chg="addSp delSp modSp mod">
        <pc:chgData name="SILVESTRI GIOVANNI" userId="447c0807-ba94-44b5-bd11-59dd0953e53e" providerId="ADAL" clId="{5AE60699-55B2-4CD3-A11B-2A4FC61BB57D}" dt="2023-03-23T14:05:52.391" v="448" actId="108"/>
        <pc:sldMkLst>
          <pc:docMk/>
          <pc:sldMk cId="3329870701" sldId="280"/>
        </pc:sldMkLst>
        <pc:spChg chg="mod">
          <ac:chgData name="SILVESTRI GIOVANNI" userId="447c0807-ba94-44b5-bd11-59dd0953e53e" providerId="ADAL" clId="{5AE60699-55B2-4CD3-A11B-2A4FC61BB57D}" dt="2023-03-06T17:06:50.886" v="49" actId="20577"/>
          <ac:spMkLst>
            <pc:docMk/>
            <pc:sldMk cId="3329870701" sldId="280"/>
            <ac:spMk id="2" creationId="{3645BCC3-A789-679B-C18B-BAE6BB430EDF}"/>
          </ac:spMkLst>
        </pc:spChg>
        <pc:spChg chg="add mod">
          <ac:chgData name="SILVESTRI GIOVANNI" userId="447c0807-ba94-44b5-bd11-59dd0953e53e" providerId="ADAL" clId="{5AE60699-55B2-4CD3-A11B-2A4FC61BB57D}" dt="2023-03-23T14:05:22.741" v="443" actId="108"/>
          <ac:spMkLst>
            <pc:docMk/>
            <pc:sldMk cId="3329870701" sldId="280"/>
            <ac:spMk id="4" creationId="{C4887568-6367-8D30-1BE6-B122FD843FD2}"/>
          </ac:spMkLst>
        </pc:spChg>
        <pc:spChg chg="add mod">
          <ac:chgData name="SILVESTRI GIOVANNI" userId="447c0807-ba94-44b5-bd11-59dd0953e53e" providerId="ADAL" clId="{5AE60699-55B2-4CD3-A11B-2A4FC61BB57D}" dt="2023-03-23T14:05:52.391" v="448" actId="108"/>
          <ac:spMkLst>
            <pc:docMk/>
            <pc:sldMk cId="3329870701" sldId="280"/>
            <ac:spMk id="10" creationId="{2FA20521-4BD7-2A1C-682B-659C7F4F8F0F}"/>
          </ac:spMkLst>
        </pc:spChg>
        <pc:spChg chg="del">
          <ac:chgData name="SILVESTRI GIOVANNI" userId="447c0807-ba94-44b5-bd11-59dd0953e53e" providerId="ADAL" clId="{5AE60699-55B2-4CD3-A11B-2A4FC61BB57D}" dt="2023-03-06T17:06:58.349" v="51" actId="478"/>
          <ac:spMkLst>
            <pc:docMk/>
            <pc:sldMk cId="3329870701" sldId="280"/>
            <ac:spMk id="14" creationId="{FD91922A-9AD5-8F15-4E87-303367C0A978}"/>
          </ac:spMkLst>
        </pc:spChg>
        <pc:picChg chg="add del mod">
          <ac:chgData name="SILVESTRI GIOVANNI" userId="447c0807-ba94-44b5-bd11-59dd0953e53e" providerId="ADAL" clId="{5AE60699-55B2-4CD3-A11B-2A4FC61BB57D}" dt="2023-03-06T17:09:10.305" v="95" actId="478"/>
          <ac:picMkLst>
            <pc:docMk/>
            <pc:sldMk cId="3329870701" sldId="280"/>
            <ac:picMk id="7" creationId="{8654DCE4-C12D-A017-B3BA-EA14224D8407}"/>
          </ac:picMkLst>
        </pc:picChg>
        <pc:picChg chg="add mod">
          <ac:chgData name="SILVESTRI GIOVANNI" userId="447c0807-ba94-44b5-bd11-59dd0953e53e" providerId="ADAL" clId="{5AE60699-55B2-4CD3-A11B-2A4FC61BB57D}" dt="2023-03-06T17:09:20.880" v="97" actId="1076"/>
          <ac:picMkLst>
            <pc:docMk/>
            <pc:sldMk cId="3329870701" sldId="280"/>
            <ac:picMk id="9" creationId="{CDF66633-61C4-D0CB-AD08-3C679EAD8B53}"/>
          </ac:picMkLst>
        </pc:picChg>
        <pc:picChg chg="del">
          <ac:chgData name="SILVESTRI GIOVANNI" userId="447c0807-ba94-44b5-bd11-59dd0953e53e" providerId="ADAL" clId="{5AE60699-55B2-4CD3-A11B-2A4FC61BB57D}" dt="2023-03-06T17:06:58.349" v="51" actId="478"/>
          <ac:picMkLst>
            <pc:docMk/>
            <pc:sldMk cId="3329870701" sldId="280"/>
            <ac:picMk id="11" creationId="{12980FFD-53BC-0585-D1F2-0C6817BF3CEA}"/>
          </ac:picMkLst>
        </pc:picChg>
        <pc:cxnChg chg="mod">
          <ac:chgData name="SILVESTRI GIOVANNI" userId="447c0807-ba94-44b5-bd11-59dd0953e53e" providerId="ADAL" clId="{5AE60699-55B2-4CD3-A11B-2A4FC61BB57D}" dt="2023-03-06T17:06:55.687" v="50" actId="1076"/>
          <ac:cxnSpMkLst>
            <pc:docMk/>
            <pc:sldMk cId="3329870701" sldId="280"/>
            <ac:cxnSpMk id="3" creationId="{95C8BB01-7193-EFA3-41A3-98A43B58BE52}"/>
          </ac:cxnSpMkLst>
        </pc:cxnChg>
      </pc:sldChg>
      <pc:sldChg chg="addSp delSp modSp add mod">
        <pc:chgData name="SILVESTRI GIOVANNI" userId="447c0807-ba94-44b5-bd11-59dd0953e53e" providerId="ADAL" clId="{5AE60699-55B2-4CD3-A11B-2A4FC61BB57D}" dt="2023-03-23T14:06:04.155" v="451" actId="404"/>
        <pc:sldMkLst>
          <pc:docMk/>
          <pc:sldMk cId="727113380" sldId="307"/>
        </pc:sldMkLst>
        <pc:spChg chg="mod">
          <ac:chgData name="SILVESTRI GIOVANNI" userId="447c0807-ba94-44b5-bd11-59dd0953e53e" providerId="ADAL" clId="{5AE60699-55B2-4CD3-A11B-2A4FC61BB57D}" dt="2023-03-23T14:05:35.060" v="445" actId="14100"/>
          <ac:spMkLst>
            <pc:docMk/>
            <pc:sldMk cId="727113380" sldId="307"/>
            <ac:spMk id="4" creationId="{C4887568-6367-8D30-1BE6-B122FD843FD2}"/>
          </ac:spMkLst>
        </pc:spChg>
        <pc:spChg chg="mod">
          <ac:chgData name="SILVESTRI GIOVANNI" userId="447c0807-ba94-44b5-bd11-59dd0953e53e" providerId="ADAL" clId="{5AE60699-55B2-4CD3-A11B-2A4FC61BB57D}" dt="2023-03-23T14:06:04.155" v="451" actId="404"/>
          <ac:spMkLst>
            <pc:docMk/>
            <pc:sldMk cId="727113380" sldId="307"/>
            <ac:spMk id="10" creationId="{2FA20521-4BD7-2A1C-682B-659C7F4F8F0F}"/>
          </ac:spMkLst>
        </pc:spChg>
        <pc:picChg chg="add del mod">
          <ac:chgData name="SILVESTRI GIOVANNI" userId="447c0807-ba94-44b5-bd11-59dd0953e53e" providerId="ADAL" clId="{5AE60699-55B2-4CD3-A11B-2A4FC61BB57D}" dt="2023-03-06T17:11:47.947" v="177" actId="478"/>
          <ac:picMkLst>
            <pc:docMk/>
            <pc:sldMk cId="727113380" sldId="307"/>
            <ac:picMk id="7" creationId="{12F06C2E-9B0C-B8B7-3F05-67A80E8002C1}"/>
          </ac:picMkLst>
        </pc:picChg>
        <pc:picChg chg="del">
          <ac:chgData name="SILVESTRI GIOVANNI" userId="447c0807-ba94-44b5-bd11-59dd0953e53e" providerId="ADAL" clId="{5AE60699-55B2-4CD3-A11B-2A4FC61BB57D}" dt="2023-03-06T17:11:39.166" v="174" actId="478"/>
          <ac:picMkLst>
            <pc:docMk/>
            <pc:sldMk cId="727113380" sldId="307"/>
            <ac:picMk id="9" creationId="{CDF66633-61C4-D0CB-AD08-3C679EAD8B53}"/>
          </ac:picMkLst>
        </pc:picChg>
        <pc:picChg chg="add mod">
          <ac:chgData name="SILVESTRI GIOVANNI" userId="447c0807-ba94-44b5-bd11-59dd0953e53e" providerId="ADAL" clId="{5AE60699-55B2-4CD3-A11B-2A4FC61BB57D}" dt="2023-03-06T17:11:57.690" v="180" actId="1076"/>
          <ac:picMkLst>
            <pc:docMk/>
            <pc:sldMk cId="727113380" sldId="307"/>
            <ac:picMk id="11" creationId="{2D6A1BFE-6B8B-A64D-1EBD-BE348C8D6AA1}"/>
          </ac:picMkLst>
        </pc:picChg>
      </pc:sldChg>
      <pc:sldChg chg="del">
        <pc:chgData name="SILVESTRI GIOVANNI" userId="447c0807-ba94-44b5-bd11-59dd0953e53e" providerId="ADAL" clId="{5AE60699-55B2-4CD3-A11B-2A4FC61BB57D}" dt="2023-03-06T17:05:58.186" v="0" actId="47"/>
        <pc:sldMkLst>
          <pc:docMk/>
          <pc:sldMk cId="2665674438" sldId="307"/>
        </pc:sldMkLst>
      </pc:sldChg>
      <pc:sldChg chg="addSp delSp modSp add mod">
        <pc:chgData name="SILVESTRI GIOVANNI" userId="447c0807-ba94-44b5-bd11-59dd0953e53e" providerId="ADAL" clId="{5AE60699-55B2-4CD3-A11B-2A4FC61BB57D}" dt="2023-03-23T14:06:15.958" v="453" actId="20577"/>
        <pc:sldMkLst>
          <pc:docMk/>
          <pc:sldMk cId="14289334" sldId="308"/>
        </pc:sldMkLst>
        <pc:spChg chg="mod">
          <ac:chgData name="SILVESTRI GIOVANNI" userId="447c0807-ba94-44b5-bd11-59dd0953e53e" providerId="ADAL" clId="{5AE60699-55B2-4CD3-A11B-2A4FC61BB57D}" dt="2023-03-23T14:05:41.984" v="447" actId="14100"/>
          <ac:spMkLst>
            <pc:docMk/>
            <pc:sldMk cId="14289334" sldId="308"/>
            <ac:spMk id="4" creationId="{C4887568-6367-8D30-1BE6-B122FD843FD2}"/>
          </ac:spMkLst>
        </pc:spChg>
        <pc:spChg chg="add mod">
          <ac:chgData name="SILVESTRI GIOVANNI" userId="447c0807-ba94-44b5-bd11-59dd0953e53e" providerId="ADAL" clId="{5AE60699-55B2-4CD3-A11B-2A4FC61BB57D}" dt="2023-03-23T14:04:48.019" v="439" actId="1076"/>
          <ac:spMkLst>
            <pc:docMk/>
            <pc:sldMk cId="14289334" sldId="308"/>
            <ac:spMk id="6" creationId="{2EA26F14-CAB4-D3D3-D823-FC9943CFB005}"/>
          </ac:spMkLst>
        </pc:spChg>
        <pc:spChg chg="mod">
          <ac:chgData name="SILVESTRI GIOVANNI" userId="447c0807-ba94-44b5-bd11-59dd0953e53e" providerId="ADAL" clId="{5AE60699-55B2-4CD3-A11B-2A4FC61BB57D}" dt="2023-03-23T14:06:15.958" v="453" actId="20577"/>
          <ac:spMkLst>
            <pc:docMk/>
            <pc:sldMk cId="14289334" sldId="308"/>
            <ac:spMk id="10" creationId="{2FA20521-4BD7-2A1C-682B-659C7F4F8F0F}"/>
          </ac:spMkLst>
        </pc:spChg>
        <pc:picChg chg="add mod">
          <ac:chgData name="SILVESTRI GIOVANNI" userId="447c0807-ba94-44b5-bd11-59dd0953e53e" providerId="ADAL" clId="{5AE60699-55B2-4CD3-A11B-2A4FC61BB57D}" dt="2023-03-06T17:13:15.076" v="199" actId="1076"/>
          <ac:picMkLst>
            <pc:docMk/>
            <pc:sldMk cId="14289334" sldId="308"/>
            <ac:picMk id="7" creationId="{D54FCDD8-3BD0-B476-9472-4F6FB5B46CF1}"/>
          </ac:picMkLst>
        </pc:picChg>
        <pc:picChg chg="del">
          <ac:chgData name="SILVESTRI GIOVANNI" userId="447c0807-ba94-44b5-bd11-59dd0953e53e" providerId="ADAL" clId="{5AE60699-55B2-4CD3-A11B-2A4FC61BB57D}" dt="2023-03-06T17:13:09.724" v="197" actId="478"/>
          <ac:picMkLst>
            <pc:docMk/>
            <pc:sldMk cId="14289334" sldId="308"/>
            <ac:picMk id="11" creationId="{2D6A1BFE-6B8B-A64D-1EBD-BE348C8D6AA1}"/>
          </ac:picMkLst>
        </pc:picChg>
      </pc:sldChg>
      <pc:sldChg chg="addSp delSp modSp add mod">
        <pc:chgData name="SILVESTRI GIOVANNI" userId="447c0807-ba94-44b5-bd11-59dd0953e53e" providerId="ADAL" clId="{5AE60699-55B2-4CD3-A11B-2A4FC61BB57D}" dt="2023-03-23T14:01:20.579" v="369" actId="403"/>
        <pc:sldMkLst>
          <pc:docMk/>
          <pc:sldMk cId="1339656925" sldId="309"/>
        </pc:sldMkLst>
        <pc:spChg chg="del">
          <ac:chgData name="SILVESTRI GIOVANNI" userId="447c0807-ba94-44b5-bd11-59dd0953e53e" providerId="ADAL" clId="{5AE60699-55B2-4CD3-A11B-2A4FC61BB57D}" dt="2023-03-23T14:00:00.039" v="336" actId="478"/>
          <ac:spMkLst>
            <pc:docMk/>
            <pc:sldMk cId="1339656925" sldId="309"/>
            <ac:spMk id="3" creationId="{84FEB274-ED56-E2F2-6BC5-389DBE5B8C80}"/>
          </ac:spMkLst>
        </pc:spChg>
        <pc:spChg chg="del">
          <ac:chgData name="SILVESTRI GIOVANNI" userId="447c0807-ba94-44b5-bd11-59dd0953e53e" providerId="ADAL" clId="{5AE60699-55B2-4CD3-A11B-2A4FC61BB57D}" dt="2023-03-23T14:00:02.290" v="337" actId="478"/>
          <ac:spMkLst>
            <pc:docMk/>
            <pc:sldMk cId="1339656925" sldId="309"/>
            <ac:spMk id="4" creationId="{C12CF379-69F6-DD31-347F-DB8ECC4E8303}"/>
          </ac:spMkLst>
        </pc:spChg>
        <pc:spChg chg="add mod">
          <ac:chgData name="SILVESTRI GIOVANNI" userId="447c0807-ba94-44b5-bd11-59dd0953e53e" providerId="ADAL" clId="{5AE60699-55B2-4CD3-A11B-2A4FC61BB57D}" dt="2023-03-23T14:01:20.579" v="369" actId="403"/>
          <ac:spMkLst>
            <pc:docMk/>
            <pc:sldMk cId="1339656925" sldId="309"/>
            <ac:spMk id="5" creationId="{49E2F19E-88A9-8B12-073A-8BC8F4530895}"/>
          </ac:spMkLst>
        </pc:spChg>
        <pc:spChg chg="add mod">
          <ac:chgData name="SILVESTRI GIOVANNI" userId="447c0807-ba94-44b5-bd11-59dd0953e53e" providerId="ADAL" clId="{5AE60699-55B2-4CD3-A11B-2A4FC61BB57D}" dt="2023-03-23T14:01:13.512" v="368" actId="404"/>
          <ac:spMkLst>
            <pc:docMk/>
            <pc:sldMk cId="1339656925" sldId="309"/>
            <ac:spMk id="6" creationId="{93AC0F0E-8563-D4E8-EF94-9E3891A500DE}"/>
          </ac:spMkLst>
        </pc:spChg>
        <pc:spChg chg="del">
          <ac:chgData name="SILVESTRI GIOVANNI" userId="447c0807-ba94-44b5-bd11-59dd0953e53e" providerId="ADAL" clId="{5AE60699-55B2-4CD3-A11B-2A4FC61BB57D}" dt="2023-03-23T13:59:58.901" v="335" actId="478"/>
          <ac:spMkLst>
            <pc:docMk/>
            <pc:sldMk cId="1339656925" sldId="309"/>
            <ac:spMk id="7" creationId="{61084F84-CF16-2476-29C9-33EABB735345}"/>
          </ac:spMkLst>
        </pc:spChg>
        <pc:spChg chg="mod">
          <ac:chgData name="SILVESTRI GIOVANNI" userId="447c0807-ba94-44b5-bd11-59dd0953e53e" providerId="ADAL" clId="{5AE60699-55B2-4CD3-A11B-2A4FC61BB57D}" dt="2023-03-23T14:00:16.173" v="357" actId="1076"/>
          <ac:spMkLst>
            <pc:docMk/>
            <pc:sldMk cId="1339656925" sldId="309"/>
            <ac:spMk id="37" creationId="{47BA8AE7-612F-F828-F88C-76243B78334D}"/>
          </ac:spMkLst>
        </pc:spChg>
      </pc:sldChg>
      <pc:sldChg chg="addSp delSp modSp add mod">
        <pc:chgData name="SILVESTRI GIOVANNI" userId="447c0807-ba94-44b5-bd11-59dd0953e53e" providerId="ADAL" clId="{5AE60699-55B2-4CD3-A11B-2A4FC61BB57D}" dt="2023-03-23T14:02:42.015" v="408" actId="404"/>
        <pc:sldMkLst>
          <pc:docMk/>
          <pc:sldMk cId="2211192002" sldId="310"/>
        </pc:sldMkLst>
        <pc:spChg chg="mod">
          <ac:chgData name="SILVESTRI GIOVANNI" userId="447c0807-ba94-44b5-bd11-59dd0953e53e" providerId="ADAL" clId="{5AE60699-55B2-4CD3-A11B-2A4FC61BB57D}" dt="2023-03-23T14:01:59.494" v="397" actId="1076"/>
          <ac:spMkLst>
            <pc:docMk/>
            <pc:sldMk cId="2211192002" sldId="310"/>
            <ac:spMk id="2" creationId="{3645BCC3-A789-679B-C18B-BAE6BB430EDF}"/>
          </ac:spMkLst>
        </pc:spChg>
        <pc:spChg chg="del">
          <ac:chgData name="SILVESTRI GIOVANNI" userId="447c0807-ba94-44b5-bd11-59dd0953e53e" providerId="ADAL" clId="{5AE60699-55B2-4CD3-A11B-2A4FC61BB57D}" dt="2023-03-23T14:01:45.094" v="371" actId="478"/>
          <ac:spMkLst>
            <pc:docMk/>
            <pc:sldMk cId="2211192002" sldId="310"/>
            <ac:spMk id="4" creationId="{8317FE59-9E03-913E-9F29-A32FFE1CF753}"/>
          </ac:spMkLst>
        </pc:spChg>
        <pc:spChg chg="del">
          <ac:chgData name="SILVESTRI GIOVANNI" userId="447c0807-ba94-44b5-bd11-59dd0953e53e" providerId="ADAL" clId="{5AE60699-55B2-4CD3-A11B-2A4FC61BB57D}" dt="2023-03-23T14:01:46.286" v="372" actId="478"/>
          <ac:spMkLst>
            <pc:docMk/>
            <pc:sldMk cId="2211192002" sldId="310"/>
            <ac:spMk id="5" creationId="{778F94E7-7112-405E-12A3-19F7BA1DF6DD}"/>
          </ac:spMkLst>
        </pc:spChg>
        <pc:spChg chg="add mod">
          <ac:chgData name="SILVESTRI GIOVANNI" userId="447c0807-ba94-44b5-bd11-59dd0953e53e" providerId="ADAL" clId="{5AE60699-55B2-4CD3-A11B-2A4FC61BB57D}" dt="2023-03-23T14:02:28.011" v="405" actId="1076"/>
          <ac:spMkLst>
            <pc:docMk/>
            <pc:sldMk cId="2211192002" sldId="310"/>
            <ac:spMk id="6" creationId="{1A766DAE-F6BF-F7E6-8476-067870A0DB70}"/>
          </ac:spMkLst>
        </pc:spChg>
        <pc:spChg chg="add mod">
          <ac:chgData name="SILVESTRI GIOVANNI" userId="447c0807-ba94-44b5-bd11-59dd0953e53e" providerId="ADAL" clId="{5AE60699-55B2-4CD3-A11B-2A4FC61BB57D}" dt="2023-03-23T14:02:42.015" v="408" actId="404"/>
          <ac:spMkLst>
            <pc:docMk/>
            <pc:sldMk cId="2211192002" sldId="310"/>
            <ac:spMk id="7" creationId="{254B821E-413B-4B76-E23A-AC47C4BB7CFF}"/>
          </ac:spMkLst>
        </pc:spChg>
      </pc:sldChg>
      <pc:sldChg chg="modSp add mod">
        <pc:chgData name="SILVESTRI GIOVANNI" userId="447c0807-ba94-44b5-bd11-59dd0953e53e" providerId="ADAL" clId="{5AE60699-55B2-4CD3-A11B-2A4FC61BB57D}" dt="2023-03-23T14:03:48.417" v="431" actId="1076"/>
        <pc:sldMkLst>
          <pc:docMk/>
          <pc:sldMk cId="869616613" sldId="311"/>
        </pc:sldMkLst>
        <pc:spChg chg="mod">
          <ac:chgData name="SILVESTRI GIOVANNI" userId="447c0807-ba94-44b5-bd11-59dd0953e53e" providerId="ADAL" clId="{5AE60699-55B2-4CD3-A11B-2A4FC61BB57D}" dt="2023-03-23T14:03:19.622" v="424" actId="1076"/>
          <ac:spMkLst>
            <pc:docMk/>
            <pc:sldMk cId="869616613" sldId="311"/>
            <ac:spMk id="2" creationId="{3645BCC3-A789-679B-C18B-BAE6BB430EDF}"/>
          </ac:spMkLst>
        </pc:spChg>
        <pc:spChg chg="mod">
          <ac:chgData name="SILVESTRI GIOVANNI" userId="447c0807-ba94-44b5-bd11-59dd0953e53e" providerId="ADAL" clId="{5AE60699-55B2-4CD3-A11B-2A4FC61BB57D}" dt="2023-03-23T14:03:48.417" v="431" actId="1076"/>
          <ac:spMkLst>
            <pc:docMk/>
            <pc:sldMk cId="869616613" sldId="311"/>
            <ac:spMk id="5" creationId="{778F94E7-7112-405E-12A3-19F7BA1DF6D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135C4-DD69-449F-A9B1-402C6204C15B}" type="datetimeFigureOut">
              <a:rPr lang="it-IT" smtClean="0"/>
              <a:t>23/03/2023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CDEB3D-5956-4068-842F-ECBE91E582C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008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8FB996"/>
                </a:solidFill>
                <a:latin typeface="Roboto Light"/>
              </a:rPr>
              <a:t>React is an open source JavaScript library maintained by Meta </a:t>
            </a:r>
          </a:p>
          <a:p>
            <a:r>
              <a:rPr lang="en-US" sz="1200" dirty="0">
                <a:solidFill>
                  <a:srgbClr val="8FB996"/>
                </a:solidFill>
                <a:latin typeface="Roboto Light"/>
              </a:rPr>
              <a:t>for creating component-based user interfaces.</a:t>
            </a:r>
          </a:p>
          <a:p>
            <a:endParaRPr lang="en-US" sz="1200" dirty="0">
              <a:solidFill>
                <a:srgbClr val="8FB996"/>
              </a:solidFill>
              <a:latin typeface="Roboto Light"/>
            </a:endParaRPr>
          </a:p>
          <a:p>
            <a:r>
              <a:rPr lang="en-US" sz="1200" dirty="0">
                <a:solidFill>
                  <a:srgbClr val="8FB996"/>
                </a:solidFill>
                <a:latin typeface="Roboto Light"/>
              </a:rPr>
              <a:t>It is designed to enable, in a simple way, the development of applications with a "cross-platform" methodology, thus able to run on PCs, smartphones and tablets.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DEB3D-5956-4068-842F-ECBE91E582C2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6869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DEB3D-5956-4068-842F-ECBE91E582C2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4916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DEB3D-5956-4068-842F-ECBE91E582C2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2972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DEB3D-5956-4068-842F-ECBE91E582C2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1854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DEB3D-5956-4068-842F-ECBE91E582C2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01433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DEB3D-5956-4068-842F-ECBE91E582C2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51075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DEB3D-5956-4068-842F-ECBE91E582C2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5394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8FB996"/>
                </a:solidFill>
                <a:latin typeface="Roboto Light"/>
              </a:rPr>
              <a:t>React is an open source JavaScript library maintained by Meta </a:t>
            </a:r>
          </a:p>
          <a:p>
            <a:r>
              <a:rPr lang="en-US" sz="1200" dirty="0">
                <a:solidFill>
                  <a:srgbClr val="8FB996"/>
                </a:solidFill>
                <a:latin typeface="Roboto Light"/>
              </a:rPr>
              <a:t>for creating component-based user interfaces.</a:t>
            </a:r>
          </a:p>
          <a:p>
            <a:endParaRPr lang="en-US" sz="1200" dirty="0">
              <a:solidFill>
                <a:srgbClr val="8FB996"/>
              </a:solidFill>
              <a:latin typeface="Roboto Light"/>
            </a:endParaRPr>
          </a:p>
          <a:p>
            <a:r>
              <a:rPr lang="en-US" sz="1200" dirty="0">
                <a:solidFill>
                  <a:srgbClr val="8FB996"/>
                </a:solidFill>
                <a:latin typeface="Roboto Light"/>
              </a:rPr>
              <a:t>It is designed to enable, in a simple way, the development of applications with a "cross-platform" methodology, thus able to run on PCs, smartphones and tablets.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DEB3D-5956-4068-842F-ECBE91E582C2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2386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DEB3D-5956-4068-842F-ECBE91E582C2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1776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DEB3D-5956-4068-842F-ECBE91E582C2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6674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DEB3D-5956-4068-842F-ECBE91E582C2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8771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DEB3D-5956-4068-842F-ECBE91E582C2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200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DEB3D-5956-4068-842F-ECBE91E582C2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2772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DEB3D-5956-4068-842F-ECBE91E582C2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302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DEB3D-5956-4068-842F-ECBE91E582C2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9511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4522DE-337E-3199-BFEA-A09B099E5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759C31A-C884-5E33-36C3-E5AD78A66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40E2B4E-AB5B-FD73-7A38-CF38F6C20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541D2-19B5-4FF4-BAEE-E30FBAB2838E}" type="datetimeFigureOut">
              <a:rPr lang="it-IT" smtClean="0"/>
              <a:t>23/03/2023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EE225A3-6BA7-1B2F-7949-281334D98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FEC9B7E-C802-4544-38B0-CA305C152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35B6B-FA60-42B7-BFBC-A4BBB0AE487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1931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D057C1-F95C-A473-3A8F-706812402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356B182-320D-5B17-20BF-1E18969675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62A121-7FAA-0E75-9421-83A9E103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541D2-19B5-4FF4-BAEE-E30FBAB2838E}" type="datetimeFigureOut">
              <a:rPr lang="it-IT" smtClean="0"/>
              <a:t>23/03/2023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C4B4204-A142-1566-71D9-CE4047331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C1CFA16-49B8-4C5D-D1A8-2396E8FF2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35B6B-FA60-42B7-BFBC-A4BBB0AE487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7797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4EA847A-C091-8727-0996-5AB2EC5FE0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3001E88-8833-9BC4-A0AC-0D7066DC22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EF5030D-52B6-9F7C-E10F-3ADFAD1BD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541D2-19B5-4FF4-BAEE-E30FBAB2838E}" type="datetimeFigureOut">
              <a:rPr lang="it-IT" smtClean="0"/>
              <a:t>23/03/2023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20CA000-D591-3525-1070-478910284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F8D72E9-71F8-7C6B-532F-4E900523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35B6B-FA60-42B7-BFBC-A4BBB0AE487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9231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8AACC2-DA63-85F4-E348-43329B293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F0470C4-0772-84CC-0C55-7313EFC44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4D08C15-1A69-DECF-26F3-3327406F6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541D2-19B5-4FF4-BAEE-E30FBAB2838E}" type="datetimeFigureOut">
              <a:rPr lang="it-IT" smtClean="0"/>
              <a:t>23/03/2023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B463FDB-DC24-CF86-CDCA-FEDB6B1CC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801C478-5A8D-3E8E-4505-DAD9AB88C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35B6B-FA60-42B7-BFBC-A4BBB0AE487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0355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7200D4-713F-6359-D27A-4DB20D612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EE96E47-5E6B-2A91-BD2C-11A10E37B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DA323E6-E865-D535-7F63-B81D0B559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541D2-19B5-4FF4-BAEE-E30FBAB2838E}" type="datetimeFigureOut">
              <a:rPr lang="it-IT" smtClean="0"/>
              <a:t>23/03/2023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FC9C8E7-2D6B-1367-CD0A-45EE68269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6BE1D6-945D-477A-10FA-D3FBD2745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35B6B-FA60-42B7-BFBC-A4BBB0AE487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9613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529089-71E5-85D3-C14C-D77783CB7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AA7860B-BF1F-7DD1-206A-9949F6DA8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E55E9EB-5841-019D-0C17-4FD32493DD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871A408-2FFA-AC5A-91C2-89BEAAE81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541D2-19B5-4FF4-BAEE-E30FBAB2838E}" type="datetimeFigureOut">
              <a:rPr lang="it-IT" smtClean="0"/>
              <a:t>23/03/2023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94F7E04-ACDA-AFF4-F406-CC2105A43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E7CFBF2-3B87-F678-2A5C-46B1F9B77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35B6B-FA60-42B7-BFBC-A4BBB0AE487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9026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BEC757-7125-9DCD-A0B0-C04A1B320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631A190-E002-F68E-4262-733C8941A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11F202A-18F4-5346-FA3F-DE8B789E3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532A80E-2B39-FC2C-815C-5DC2AB0BB0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1B4DE95-52BF-6383-15E3-9D62DC7E02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4800015-706D-4C76-3F67-0ED85D7DE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541D2-19B5-4FF4-BAEE-E30FBAB2838E}" type="datetimeFigureOut">
              <a:rPr lang="it-IT" smtClean="0"/>
              <a:t>23/03/2023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4B3A3BB-C6B9-7807-452E-84D1EE8AC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1AC4732-053F-2FC2-84EA-962AC416F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35B6B-FA60-42B7-BFBC-A4BBB0AE487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3442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491AD1-7A7F-5DCF-378D-69C0BD0DA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815BAA2-381C-C0E6-8CD2-B47020EA0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541D2-19B5-4FF4-BAEE-E30FBAB2838E}" type="datetimeFigureOut">
              <a:rPr lang="it-IT" smtClean="0"/>
              <a:t>23/03/2023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AA944F9-7945-701B-4F44-2911D616A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7FF4D8F-C615-DEF3-44E8-BB9FE1800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35B6B-FA60-42B7-BFBC-A4BBB0AE487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8368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465BD42-A6E3-3DAD-3071-845340F20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541D2-19B5-4FF4-BAEE-E30FBAB2838E}" type="datetimeFigureOut">
              <a:rPr lang="it-IT" smtClean="0"/>
              <a:t>23/03/2023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53955BB-A4B1-35CC-4876-5AA165810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74E8B07-2D86-BEC3-DE5E-D58833EDB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35B6B-FA60-42B7-BFBC-A4BBB0AE487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4460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2D8AB4-0732-3CA2-D371-A7FF7ED44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37A2988-C960-CA6A-A0AA-82001AE15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D411964-287B-D2D0-3464-C0A5A602B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A94F4AC-0D91-6FFB-DF41-F4C03FE0B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541D2-19B5-4FF4-BAEE-E30FBAB2838E}" type="datetimeFigureOut">
              <a:rPr lang="it-IT" smtClean="0"/>
              <a:t>23/03/2023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DC5377C-8336-0DBF-B62A-F08B279AE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E4D350E-DD27-C74B-35EF-F6EAC7FBD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35B6B-FA60-42B7-BFBC-A4BBB0AE487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771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9BB922-C910-04D2-C91E-332A33A1A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D05292F-BC8C-F4D0-507D-1D769DF70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4C6AF56-AF1E-6695-5AEC-DF508C3DB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FB83481-08A3-6E85-BDE0-67CFFF482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541D2-19B5-4FF4-BAEE-E30FBAB2838E}" type="datetimeFigureOut">
              <a:rPr lang="it-IT" smtClean="0"/>
              <a:t>23/03/2023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23A7A74-8312-4819-FF8B-8E41215C9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CEA01D7-6C06-230F-6AEF-42A75A765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35B6B-FA60-42B7-BFBC-A4BBB0AE487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6452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0BC216F-AB7D-9E35-545E-8CFFA0DE7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3BC6E0E-331D-3F5C-01F5-8EB2D68479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CFB26E8-BE98-1DF3-E094-2082B19C3C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541D2-19B5-4FF4-BAEE-E30FBAB2838E}" type="datetimeFigureOut">
              <a:rPr lang="it-IT" smtClean="0"/>
              <a:t>23/03/2023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0587DB6-5296-7774-5EAC-FDBF2D7DD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8A6E42C-28A3-7316-9292-66FC527DF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35B6B-FA60-42B7-BFBC-A4BBB0AE487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9513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12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6.sv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12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6.sv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microsoft.com/office/2007/relationships/hdphoto" Target="../media/hdphoto3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microsoft.com/office/2007/relationships/hdphoto" Target="../media/hdphoto3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12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6.sv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B8B383E2-2280-B061-61C0-3B728591D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50" y="2286000"/>
            <a:ext cx="69215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2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act (JavaScript library) - Wikipedia">
            <a:extLst>
              <a:ext uri="{FF2B5EF4-FFF2-40B4-BE49-F238E27FC236}">
                <a16:creationId xmlns:a16="http://schemas.microsoft.com/office/drawing/2014/main" id="{10BCF162-7939-723B-8F30-9AEFBC6B6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936" y="240581"/>
            <a:ext cx="1621954" cy="141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48104CF-D5FE-F64C-2D96-AEB4AA8CD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1" y="302795"/>
            <a:ext cx="1613642" cy="532946"/>
          </a:xfrm>
          <a:prstGeom prst="rect">
            <a:avLst/>
          </a:prstGeom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AAFF858D-0FCD-BEB3-4905-B67C4DC0CAC1}"/>
              </a:ext>
            </a:extLst>
          </p:cNvPr>
          <p:cNvCxnSpPr>
            <a:cxnSpLocks/>
          </p:cNvCxnSpPr>
          <p:nvPr/>
        </p:nvCxnSpPr>
        <p:spPr>
          <a:xfrm>
            <a:off x="3789977" y="1528395"/>
            <a:ext cx="551589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901FBD9D-5E53-D5B6-0668-62F142A08458}"/>
              </a:ext>
            </a:extLst>
          </p:cNvPr>
          <p:cNvSpPr/>
          <p:nvPr/>
        </p:nvSpPr>
        <p:spPr>
          <a:xfrm>
            <a:off x="-3480619" y="-311499"/>
            <a:ext cx="16925314" cy="799249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47BA8AE7-612F-F828-F88C-76243B78334D}"/>
              </a:ext>
            </a:extLst>
          </p:cNvPr>
          <p:cNvSpPr txBox="1"/>
          <p:nvPr/>
        </p:nvSpPr>
        <p:spPr>
          <a:xfrm>
            <a:off x="4580666" y="835741"/>
            <a:ext cx="393451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FRONT-END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9C768F4-702D-BEBA-0FEA-49544B3B5F74}"/>
              </a:ext>
            </a:extLst>
          </p:cNvPr>
          <p:cNvSpPr txBox="1"/>
          <p:nvPr/>
        </p:nvSpPr>
        <p:spPr>
          <a:xfrm>
            <a:off x="3382096" y="1714320"/>
            <a:ext cx="6331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solidFill>
                  <a:schemeClr val="accent1"/>
                </a:solidFill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Perché usiamo </a:t>
            </a:r>
            <a:r>
              <a:rPr lang="it-IT" sz="3600" b="1" dirty="0" err="1">
                <a:solidFill>
                  <a:schemeClr val="accent1"/>
                </a:solidFill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React</a:t>
            </a:r>
            <a:r>
              <a:rPr lang="it-IT" sz="3600" b="1" dirty="0">
                <a:solidFill>
                  <a:schemeClr val="accent1"/>
                </a:solidFill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?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37AC1ED-1BEE-8960-8CBD-11B9078254D1}"/>
              </a:ext>
            </a:extLst>
          </p:cNvPr>
          <p:cNvSpPr txBox="1"/>
          <p:nvPr/>
        </p:nvSpPr>
        <p:spPr>
          <a:xfrm>
            <a:off x="2451691" y="2546576"/>
            <a:ext cx="819246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Linguaggio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di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programmazione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JavaScript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semplice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intuitivo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 di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rapido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apprendimento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</a:p>
          <a:p>
            <a:endParaRPr lang="en-US" sz="2400" dirty="0">
              <a:solidFill>
                <a:srgbClr val="A6A6A6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rappresentazione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dei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componenti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traduce in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chiamate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API a React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che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intervengono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nel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modo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più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rapido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ed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efficiente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possibile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sul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DOM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per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creare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gli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elementi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necessari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A6A6A6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creazione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di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applicazioni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web "responsive",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cioè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il cui design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può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adattarsi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dinamicamente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alle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dimensioni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del display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cui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viene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visualizzata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l'applicazione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932CB44-8D72-72C5-3958-6B0B1E9B7E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15940" y="1450035"/>
            <a:ext cx="4979404" cy="497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08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act (JavaScript library) - Wikipedia">
            <a:extLst>
              <a:ext uri="{FF2B5EF4-FFF2-40B4-BE49-F238E27FC236}">
                <a16:creationId xmlns:a16="http://schemas.microsoft.com/office/drawing/2014/main" id="{10BCF162-7939-723B-8F30-9AEFBC6B6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8830" y="1125563"/>
            <a:ext cx="1270032" cy="11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48104CF-D5FE-F64C-2D96-AEB4AA8CD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1" y="302795"/>
            <a:ext cx="1613642" cy="532946"/>
          </a:xfrm>
          <a:prstGeom prst="rect">
            <a:avLst/>
          </a:prstGeom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AAFF858D-0FCD-BEB3-4905-B67C4DC0CAC1}"/>
              </a:ext>
            </a:extLst>
          </p:cNvPr>
          <p:cNvCxnSpPr>
            <a:cxnSpLocks/>
          </p:cNvCxnSpPr>
          <p:nvPr/>
        </p:nvCxnSpPr>
        <p:spPr>
          <a:xfrm>
            <a:off x="4108569" y="1539807"/>
            <a:ext cx="551589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901FBD9D-5E53-D5B6-0668-62F142A08458}"/>
              </a:ext>
            </a:extLst>
          </p:cNvPr>
          <p:cNvSpPr/>
          <p:nvPr/>
        </p:nvSpPr>
        <p:spPr>
          <a:xfrm>
            <a:off x="-3480619" y="-311499"/>
            <a:ext cx="16925314" cy="799249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47BA8AE7-612F-F828-F88C-76243B78334D}"/>
              </a:ext>
            </a:extLst>
          </p:cNvPr>
          <p:cNvSpPr txBox="1"/>
          <p:nvPr/>
        </p:nvSpPr>
        <p:spPr>
          <a:xfrm>
            <a:off x="4899258" y="847153"/>
            <a:ext cx="393451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FRONT-END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F52DB0D-C2C9-B282-F553-66289CF791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8479" y="1450035"/>
            <a:ext cx="4979404" cy="497940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4E13FBB-8086-0245-1375-8AC429FC623B}"/>
              </a:ext>
            </a:extLst>
          </p:cNvPr>
          <p:cNvSpPr txBox="1"/>
          <p:nvPr/>
        </p:nvSpPr>
        <p:spPr>
          <a:xfrm>
            <a:off x="3833924" y="2230888"/>
            <a:ext cx="663191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Control </a:t>
            </a:r>
            <a:r>
              <a:rPr lang="it-IT" sz="2400" b="1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units</a:t>
            </a:r>
            <a:r>
              <a:rPr lang="it-IT" sz="2400" b="1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</a:t>
            </a:r>
            <a:r>
              <a:rPr lang="it-IT" sz="2400" i="0" dirty="0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permette di inserire le coordinate delle centraline (latitudine e longitudine) e di attribuire loro un nome.</a:t>
            </a:r>
          </a:p>
          <a:p>
            <a:r>
              <a:rPr lang="it-IT" sz="2400" i="0" dirty="0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endParaRPr lang="it-IT" sz="24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313F8E2-F6EF-9657-46D7-189A5DCECFF7}"/>
              </a:ext>
            </a:extLst>
          </p:cNvPr>
          <p:cNvSpPr txBox="1"/>
          <p:nvPr/>
        </p:nvSpPr>
        <p:spPr>
          <a:xfrm>
            <a:off x="3833924" y="3948172"/>
            <a:ext cx="663191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Path</a:t>
            </a:r>
            <a:r>
              <a:rPr lang="it-IT" sz="2400" b="1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</a:t>
            </a:r>
            <a:r>
              <a:rPr lang="it-IT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permette di generare un percorso attraverso la definizione di alcuni step, ognuno dei quali contiene le coordinate di una delle centraline precedentemente memorizzate.</a:t>
            </a:r>
          </a:p>
          <a:p>
            <a:endParaRPr lang="it-IT" sz="24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450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A48104CF-D5FE-F64C-2D96-AEB4AA8CD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1" y="302795"/>
            <a:ext cx="1613642" cy="532946"/>
          </a:xfrm>
          <a:prstGeom prst="rect">
            <a:avLst/>
          </a:prstGeom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AAFF858D-0FCD-BEB3-4905-B67C4DC0CAC1}"/>
              </a:ext>
            </a:extLst>
          </p:cNvPr>
          <p:cNvCxnSpPr>
            <a:cxnSpLocks/>
          </p:cNvCxnSpPr>
          <p:nvPr/>
        </p:nvCxnSpPr>
        <p:spPr>
          <a:xfrm>
            <a:off x="4108569" y="1539807"/>
            <a:ext cx="551589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901FBD9D-5E53-D5B6-0668-62F142A08458}"/>
              </a:ext>
            </a:extLst>
          </p:cNvPr>
          <p:cNvSpPr/>
          <p:nvPr/>
        </p:nvSpPr>
        <p:spPr>
          <a:xfrm>
            <a:off x="-3480619" y="-311499"/>
            <a:ext cx="16925314" cy="799249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47BA8AE7-612F-F828-F88C-76243B78334D}"/>
              </a:ext>
            </a:extLst>
          </p:cNvPr>
          <p:cNvSpPr txBox="1"/>
          <p:nvPr/>
        </p:nvSpPr>
        <p:spPr>
          <a:xfrm>
            <a:off x="4899258" y="847153"/>
            <a:ext cx="393451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FRONT-END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F52DB0D-C2C9-B282-F553-66289CF79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8479" y="1450035"/>
            <a:ext cx="4979404" cy="497940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4FEB274-ED56-E2F2-6BC5-389DBE5B8C80}"/>
              </a:ext>
            </a:extLst>
          </p:cNvPr>
          <p:cNvSpPr txBox="1"/>
          <p:nvPr/>
        </p:nvSpPr>
        <p:spPr>
          <a:xfrm>
            <a:off x="3730994" y="3699051"/>
            <a:ext cx="66319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Backup</a:t>
            </a:r>
            <a:r>
              <a:rPr lang="it-IT" sz="2400" b="1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</a:t>
            </a:r>
            <a:r>
              <a:rPr lang="it-IT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gestisce il salvataggio di tutti i file JSON contenenti i percorsi o le coordinate delle singole centraline.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12CF379-69F6-DD31-347F-DB8ECC4E8303}"/>
              </a:ext>
            </a:extLst>
          </p:cNvPr>
          <p:cNvSpPr txBox="1"/>
          <p:nvPr/>
        </p:nvSpPr>
        <p:spPr>
          <a:xfrm>
            <a:off x="3730994" y="1929056"/>
            <a:ext cx="663191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History</a:t>
            </a:r>
            <a:r>
              <a:rPr lang="it-IT" sz="2400" b="1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</a:t>
            </a:r>
            <a:r>
              <a:rPr lang="it-IT" sz="2400" i="0" dirty="0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contiene uno storico di tutte le tratte create così che, in caso si voglia rieseguire un percorso già salvato, basta risalire al nome con il quale è stato memorizzato.</a:t>
            </a:r>
          </a:p>
          <a:p>
            <a:endParaRPr lang="it-IT" sz="24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1084F84-CF16-2476-29C9-33EABB735345}"/>
              </a:ext>
            </a:extLst>
          </p:cNvPr>
          <p:cNvSpPr txBox="1"/>
          <p:nvPr/>
        </p:nvSpPr>
        <p:spPr>
          <a:xfrm>
            <a:off x="3730994" y="5062753"/>
            <a:ext cx="663191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Simulator</a:t>
            </a:r>
            <a:r>
              <a:rPr lang="it-IT" sz="2400" b="1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</a:t>
            </a:r>
            <a:r>
              <a:rPr lang="it-IT" sz="2400" i="0" dirty="0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questa simulazione permette di eseguire un </a:t>
            </a:r>
            <a:r>
              <a:rPr lang="it-IT" sz="2400" i="0" dirty="0" err="1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path</a:t>
            </a:r>
            <a:r>
              <a:rPr lang="it-IT" sz="2400" i="0" dirty="0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andando a valutare lo stato di avanzamento del velivolo in tempo reale.</a:t>
            </a:r>
          </a:p>
          <a:p>
            <a:endParaRPr lang="it-IT" sz="24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228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A48104CF-D5FE-F64C-2D96-AEB4AA8CD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1" y="302795"/>
            <a:ext cx="1613642" cy="532946"/>
          </a:xfrm>
          <a:prstGeom prst="rect">
            <a:avLst/>
          </a:prstGeom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AAFF858D-0FCD-BEB3-4905-B67C4DC0CAC1}"/>
              </a:ext>
            </a:extLst>
          </p:cNvPr>
          <p:cNvCxnSpPr>
            <a:cxnSpLocks/>
          </p:cNvCxnSpPr>
          <p:nvPr/>
        </p:nvCxnSpPr>
        <p:spPr>
          <a:xfrm>
            <a:off x="4108569" y="1539807"/>
            <a:ext cx="551589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901FBD9D-5E53-D5B6-0668-62F142A08458}"/>
              </a:ext>
            </a:extLst>
          </p:cNvPr>
          <p:cNvSpPr/>
          <p:nvPr/>
        </p:nvSpPr>
        <p:spPr>
          <a:xfrm>
            <a:off x="-3480619" y="-311499"/>
            <a:ext cx="16925314" cy="799249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47BA8AE7-612F-F828-F88C-76243B78334D}"/>
              </a:ext>
            </a:extLst>
          </p:cNvPr>
          <p:cNvSpPr txBox="1"/>
          <p:nvPr/>
        </p:nvSpPr>
        <p:spPr>
          <a:xfrm>
            <a:off x="3005781" y="857566"/>
            <a:ext cx="772147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FRONT-END – YAML FILES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F52DB0D-C2C9-B282-F553-66289CF79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8479" y="1450035"/>
            <a:ext cx="4979404" cy="497940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49E2F19E-88A9-8B12-073A-8BC8F4530895}"/>
              </a:ext>
            </a:extLst>
          </p:cNvPr>
          <p:cNvSpPr txBox="1"/>
          <p:nvPr/>
        </p:nvSpPr>
        <p:spPr>
          <a:xfrm>
            <a:off x="3667648" y="2241301"/>
            <a:ext cx="5355771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apps/v1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Deployment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avnet-frontend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selector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matchLabels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avnet-frontend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labels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avnet-frontend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containers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- 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avnet-frontend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vannisil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avnet-frontend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ports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- </a:t>
            </a: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containerPort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3000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it-IT" sz="14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3AC0F0E-8563-D4E8-EF94-9E3891A500DE}"/>
              </a:ext>
            </a:extLst>
          </p:cNvPr>
          <p:cNvSpPr txBox="1"/>
          <p:nvPr/>
        </p:nvSpPr>
        <p:spPr>
          <a:xfrm>
            <a:off x="8400422" y="2241301"/>
            <a:ext cx="339634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v1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Service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frontend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-service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NodePort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selector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avnet-frontend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ports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protocol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TCP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targetPort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3000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13396569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45BCC3-A789-679B-C18B-BAE6BB430EDF}"/>
              </a:ext>
            </a:extLst>
          </p:cNvPr>
          <p:cNvSpPr txBox="1"/>
          <p:nvPr/>
        </p:nvSpPr>
        <p:spPr>
          <a:xfrm>
            <a:off x="2925894" y="799721"/>
            <a:ext cx="63316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solidFill>
                  <a:schemeClr val="accent1">
                    <a:lumMod val="50000"/>
                  </a:schemeClr>
                </a:solidFill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ARCHITETTURA</a:t>
            </a:r>
          </a:p>
        </p:txBody>
      </p:sp>
      <p:pic>
        <p:nvPicPr>
          <p:cNvPr id="6" name="Immagine 5" descr="Immagine che contiene persona&#10;&#10;Descrizione generata automaticamente">
            <a:extLst>
              <a:ext uri="{FF2B5EF4-FFF2-40B4-BE49-F238E27FC236}">
                <a16:creationId xmlns:a16="http://schemas.microsoft.com/office/drawing/2014/main" id="{C5C7119F-9C99-4624-CA53-58624BF40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8843" y="1721294"/>
            <a:ext cx="4691779" cy="3127853"/>
          </a:xfrm>
          <a:prstGeom prst="rect">
            <a:avLst/>
          </a:prstGeom>
        </p:spPr>
      </p:pic>
      <p:pic>
        <p:nvPicPr>
          <p:cNvPr id="1026" name="Picture 2" descr="React (JavaScript library) - Wikipedia">
            <a:extLst>
              <a:ext uri="{FF2B5EF4-FFF2-40B4-BE49-F238E27FC236}">
                <a16:creationId xmlns:a16="http://schemas.microsoft.com/office/drawing/2014/main" id="{10BCF162-7939-723B-8F30-9AEFBC6B6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717" y="3421933"/>
            <a:ext cx="747885" cy="65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Elemento grafico 24">
            <a:extLst>
              <a:ext uri="{FF2B5EF4-FFF2-40B4-BE49-F238E27FC236}">
                <a16:creationId xmlns:a16="http://schemas.microsoft.com/office/drawing/2014/main" id="{7770B42B-CFA4-B50B-D646-6EA75D1954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45395" y="5304478"/>
            <a:ext cx="629883" cy="629883"/>
          </a:xfrm>
          <a:prstGeom prst="rect">
            <a:avLst/>
          </a:prstGeom>
        </p:spPr>
      </p:pic>
      <p:pic>
        <p:nvPicPr>
          <p:cNvPr id="29" name="Elemento grafico 28">
            <a:extLst>
              <a:ext uri="{FF2B5EF4-FFF2-40B4-BE49-F238E27FC236}">
                <a16:creationId xmlns:a16="http://schemas.microsoft.com/office/drawing/2014/main" id="{261B9ED9-9713-831E-5138-47A7269127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01066" y="3611752"/>
            <a:ext cx="674212" cy="674212"/>
          </a:xfrm>
          <a:prstGeom prst="rect">
            <a:avLst/>
          </a:prstGeom>
        </p:spPr>
      </p:pic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B488222B-580B-D949-8890-7839246FE91A}"/>
              </a:ext>
            </a:extLst>
          </p:cNvPr>
          <p:cNvCxnSpPr>
            <a:cxnSpLocks/>
          </p:cNvCxnSpPr>
          <p:nvPr/>
        </p:nvCxnSpPr>
        <p:spPr>
          <a:xfrm>
            <a:off x="2011116" y="3339026"/>
            <a:ext cx="800309" cy="0"/>
          </a:xfrm>
          <a:prstGeom prst="straightConnector1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DAD90749-A688-D681-9A7F-9F5CF2F41180}"/>
              </a:ext>
            </a:extLst>
          </p:cNvPr>
          <p:cNvCxnSpPr>
            <a:cxnSpLocks/>
          </p:cNvCxnSpPr>
          <p:nvPr/>
        </p:nvCxnSpPr>
        <p:spPr>
          <a:xfrm>
            <a:off x="3964776" y="3363917"/>
            <a:ext cx="935620" cy="0"/>
          </a:xfrm>
          <a:prstGeom prst="straightConnector1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401A3151-6C90-932B-0C13-B0E348632003}"/>
              </a:ext>
            </a:extLst>
          </p:cNvPr>
          <p:cNvCxnSpPr>
            <a:cxnSpLocks/>
          </p:cNvCxnSpPr>
          <p:nvPr/>
        </p:nvCxnSpPr>
        <p:spPr>
          <a:xfrm>
            <a:off x="6374710" y="3343852"/>
            <a:ext cx="935620" cy="0"/>
          </a:xfrm>
          <a:prstGeom prst="straightConnector1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C6FF62FB-7E6A-85E9-190E-783CBF2AC837}"/>
              </a:ext>
            </a:extLst>
          </p:cNvPr>
          <p:cNvCxnSpPr>
            <a:cxnSpLocks/>
          </p:cNvCxnSpPr>
          <p:nvPr/>
        </p:nvCxnSpPr>
        <p:spPr>
          <a:xfrm flipV="1">
            <a:off x="10547874" y="4409492"/>
            <a:ext cx="0" cy="832625"/>
          </a:xfrm>
          <a:prstGeom prst="straightConnector1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D6DD7545-2334-7447-4278-D2828EAE6DFB}"/>
              </a:ext>
            </a:extLst>
          </p:cNvPr>
          <p:cNvSpPr txBox="1"/>
          <p:nvPr/>
        </p:nvSpPr>
        <p:spPr>
          <a:xfrm>
            <a:off x="9865923" y="5846821"/>
            <a:ext cx="15444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Sensors / Simulator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A48104CF-D5FE-F64C-2D96-AEB4AA8CDB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1" y="302795"/>
            <a:ext cx="1613642" cy="532946"/>
          </a:xfrm>
          <a:prstGeom prst="rect">
            <a:avLst/>
          </a:prstGeom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AAFF858D-0FCD-BEB3-4905-B67C4DC0CAC1}"/>
              </a:ext>
            </a:extLst>
          </p:cNvPr>
          <p:cNvCxnSpPr>
            <a:cxnSpLocks/>
          </p:cNvCxnSpPr>
          <p:nvPr/>
        </p:nvCxnSpPr>
        <p:spPr>
          <a:xfrm>
            <a:off x="3322445" y="1540171"/>
            <a:ext cx="551589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>
            <a:extLst>
              <a:ext uri="{FF2B5EF4-FFF2-40B4-BE49-F238E27FC236}">
                <a16:creationId xmlns:a16="http://schemas.microsoft.com/office/drawing/2014/main" id="{CD1D26A3-6EAF-43F7-EDA8-1EACD25A3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754" y="2801973"/>
            <a:ext cx="1120305" cy="1120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ginx icon in Color Style">
            <a:extLst>
              <a:ext uri="{FF2B5EF4-FFF2-40B4-BE49-F238E27FC236}">
                <a16:creationId xmlns:a16="http://schemas.microsoft.com/office/drawing/2014/main" id="{CD51841A-7796-3386-C08A-97C5D5C39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717" y="2462067"/>
            <a:ext cx="708724" cy="70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ubernetes Icons Set &amp; Kubernetes ressources map - Qiita">
            <a:extLst>
              <a:ext uri="{FF2B5EF4-FFF2-40B4-BE49-F238E27FC236}">
                <a16:creationId xmlns:a16="http://schemas.microsoft.com/office/drawing/2014/main" id="{10506B5E-D4FF-89A6-2AEA-15DFBAAD8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149" y="2630303"/>
            <a:ext cx="708723" cy="70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ode Js Icon - Download in Flat Style">
            <a:extLst>
              <a:ext uri="{FF2B5EF4-FFF2-40B4-BE49-F238E27FC236}">
                <a16:creationId xmlns:a16="http://schemas.microsoft.com/office/drawing/2014/main" id="{7421F09B-72C6-DAFC-A243-CD2760CCA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295" y="3358405"/>
            <a:ext cx="690430" cy="69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19 Mongodb Icons - Free in SVG, PNG, ICO - IconScout">
            <a:extLst>
              <a:ext uri="{FF2B5EF4-FFF2-40B4-BE49-F238E27FC236}">
                <a16:creationId xmlns:a16="http://schemas.microsoft.com/office/drawing/2014/main" id="{B86EA4D3-8CB3-521D-81DB-F6AA9722F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273" y="2449530"/>
            <a:ext cx="758046" cy="75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FCE847F6-AEFA-FF7D-92E5-AEB88B492A6F}"/>
              </a:ext>
            </a:extLst>
          </p:cNvPr>
          <p:cNvCxnSpPr>
            <a:cxnSpLocks/>
          </p:cNvCxnSpPr>
          <p:nvPr/>
        </p:nvCxnSpPr>
        <p:spPr>
          <a:xfrm flipH="1" flipV="1">
            <a:off x="3943059" y="3515431"/>
            <a:ext cx="939180" cy="9651"/>
          </a:xfrm>
          <a:prstGeom prst="straightConnector1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8B84A87B-91DB-35B2-E413-737D39BC0282}"/>
              </a:ext>
            </a:extLst>
          </p:cNvPr>
          <p:cNvCxnSpPr>
            <a:cxnSpLocks/>
          </p:cNvCxnSpPr>
          <p:nvPr/>
        </p:nvCxnSpPr>
        <p:spPr>
          <a:xfrm flipH="1">
            <a:off x="1941223" y="3472461"/>
            <a:ext cx="793945" cy="8765"/>
          </a:xfrm>
          <a:prstGeom prst="straightConnector1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8E2DF412-FDF8-8B96-F0A8-1634F7175396}"/>
              </a:ext>
            </a:extLst>
          </p:cNvPr>
          <p:cNvCxnSpPr>
            <a:cxnSpLocks/>
          </p:cNvCxnSpPr>
          <p:nvPr/>
        </p:nvCxnSpPr>
        <p:spPr>
          <a:xfrm flipH="1" flipV="1">
            <a:off x="6378602" y="3481226"/>
            <a:ext cx="939180" cy="9651"/>
          </a:xfrm>
          <a:prstGeom prst="straightConnector1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32E2E89E-D924-A2FD-4934-CB6DB9C3C4EA}"/>
              </a:ext>
            </a:extLst>
          </p:cNvPr>
          <p:cNvCxnSpPr>
            <a:cxnSpLocks/>
          </p:cNvCxnSpPr>
          <p:nvPr/>
        </p:nvCxnSpPr>
        <p:spPr>
          <a:xfrm>
            <a:off x="8746529" y="2933658"/>
            <a:ext cx="935620" cy="0"/>
          </a:xfrm>
          <a:prstGeom prst="straightConnector1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FD139448-49A8-0D39-4D8B-727BBEA341AF}"/>
              </a:ext>
            </a:extLst>
          </p:cNvPr>
          <p:cNvCxnSpPr>
            <a:cxnSpLocks/>
          </p:cNvCxnSpPr>
          <p:nvPr/>
        </p:nvCxnSpPr>
        <p:spPr>
          <a:xfrm flipH="1" flipV="1">
            <a:off x="8742969" y="3086189"/>
            <a:ext cx="939180" cy="9651"/>
          </a:xfrm>
          <a:prstGeom prst="straightConnector1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1D7955C2-DA09-DA7C-FF6F-A0B1DB4C18DE}"/>
              </a:ext>
            </a:extLst>
          </p:cNvPr>
          <p:cNvCxnSpPr>
            <a:cxnSpLocks/>
          </p:cNvCxnSpPr>
          <p:nvPr/>
        </p:nvCxnSpPr>
        <p:spPr>
          <a:xfrm>
            <a:off x="8746529" y="3726719"/>
            <a:ext cx="935620" cy="0"/>
          </a:xfrm>
          <a:prstGeom prst="straightConnector1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15C8C7D5-F12A-693B-9F5B-8C9DB7258AF5}"/>
              </a:ext>
            </a:extLst>
          </p:cNvPr>
          <p:cNvCxnSpPr>
            <a:cxnSpLocks/>
          </p:cNvCxnSpPr>
          <p:nvPr/>
        </p:nvCxnSpPr>
        <p:spPr>
          <a:xfrm flipH="1" flipV="1">
            <a:off x="8742969" y="3912627"/>
            <a:ext cx="939180" cy="9651"/>
          </a:xfrm>
          <a:prstGeom prst="straightConnector1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6221A340-8EFE-B2EF-BB31-2879F4797D4A}"/>
              </a:ext>
            </a:extLst>
          </p:cNvPr>
          <p:cNvCxnSpPr>
            <a:cxnSpLocks/>
          </p:cNvCxnSpPr>
          <p:nvPr/>
        </p:nvCxnSpPr>
        <p:spPr>
          <a:xfrm>
            <a:off x="10713049" y="4532114"/>
            <a:ext cx="0" cy="634067"/>
          </a:xfrm>
          <a:prstGeom prst="straightConnector1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088D487C-9117-E81F-0FFE-833D77E1026E}"/>
              </a:ext>
            </a:extLst>
          </p:cNvPr>
          <p:cNvSpPr txBox="1"/>
          <p:nvPr/>
        </p:nvSpPr>
        <p:spPr>
          <a:xfrm>
            <a:off x="2610657" y="3836533"/>
            <a:ext cx="15444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Load balancer</a:t>
            </a:r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88400714-AFD0-8001-1630-02DB0516020E}"/>
              </a:ext>
            </a:extLst>
          </p:cNvPr>
          <p:cNvSpPr/>
          <p:nvPr/>
        </p:nvSpPr>
        <p:spPr>
          <a:xfrm>
            <a:off x="4597050" y="2302666"/>
            <a:ext cx="4488103" cy="218210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9CF6F2A8-55A3-59C4-EEC6-83389BE0BAA8}"/>
              </a:ext>
            </a:extLst>
          </p:cNvPr>
          <p:cNvSpPr txBox="1"/>
          <p:nvPr/>
        </p:nvSpPr>
        <p:spPr>
          <a:xfrm>
            <a:off x="4541065" y="4458915"/>
            <a:ext cx="15444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Application</a:t>
            </a: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901FBD9D-5E53-D5B6-0668-62F142A08458}"/>
              </a:ext>
            </a:extLst>
          </p:cNvPr>
          <p:cNvSpPr/>
          <p:nvPr/>
        </p:nvSpPr>
        <p:spPr>
          <a:xfrm>
            <a:off x="4881644" y="2422950"/>
            <a:ext cx="1491976" cy="195996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47BA8AE7-612F-F828-F88C-76243B78334D}"/>
              </a:ext>
            </a:extLst>
          </p:cNvPr>
          <p:cNvSpPr txBox="1"/>
          <p:nvPr/>
        </p:nvSpPr>
        <p:spPr>
          <a:xfrm>
            <a:off x="4808452" y="4167038"/>
            <a:ext cx="15444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Front-end service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7DEBB631-71D4-1AC2-DAA3-39A7D7289697}"/>
              </a:ext>
            </a:extLst>
          </p:cNvPr>
          <p:cNvSpPr txBox="1"/>
          <p:nvPr/>
        </p:nvSpPr>
        <p:spPr>
          <a:xfrm>
            <a:off x="4812046" y="3084792"/>
            <a:ext cx="15444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Ingress</a:t>
            </a:r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6300342E-D14D-9AE7-6E20-FDC3DE5C0950}"/>
              </a:ext>
            </a:extLst>
          </p:cNvPr>
          <p:cNvSpPr/>
          <p:nvPr/>
        </p:nvSpPr>
        <p:spPr>
          <a:xfrm>
            <a:off x="7269002" y="2458020"/>
            <a:ext cx="1491976" cy="195996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90FF5E14-64F9-F77F-6537-B77963B6528D}"/>
              </a:ext>
            </a:extLst>
          </p:cNvPr>
          <p:cNvSpPr txBox="1"/>
          <p:nvPr/>
        </p:nvSpPr>
        <p:spPr>
          <a:xfrm>
            <a:off x="7256261" y="4138100"/>
            <a:ext cx="15444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Back-end services</a:t>
            </a:r>
          </a:p>
        </p:txBody>
      </p:sp>
      <p:sp>
        <p:nvSpPr>
          <p:cNvPr id="44" name="Rettangolo con angoli arrotondati 43">
            <a:extLst>
              <a:ext uri="{FF2B5EF4-FFF2-40B4-BE49-F238E27FC236}">
                <a16:creationId xmlns:a16="http://schemas.microsoft.com/office/drawing/2014/main" id="{C64F226B-3AA0-554C-6FE3-F29F384C317C}"/>
              </a:ext>
            </a:extLst>
          </p:cNvPr>
          <p:cNvSpPr/>
          <p:nvPr/>
        </p:nvSpPr>
        <p:spPr>
          <a:xfrm>
            <a:off x="9704070" y="2302666"/>
            <a:ext cx="1762545" cy="401061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601CDF5C-9CC6-27EB-DCE5-0DCE11A9C893}"/>
              </a:ext>
            </a:extLst>
          </p:cNvPr>
          <p:cNvSpPr txBox="1"/>
          <p:nvPr/>
        </p:nvSpPr>
        <p:spPr>
          <a:xfrm>
            <a:off x="9573146" y="6298308"/>
            <a:ext cx="15444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External services</a:t>
            </a:r>
          </a:p>
        </p:txBody>
      </p:sp>
    </p:spTree>
    <p:extLst>
      <p:ext uri="{BB962C8B-B14F-4D97-AF65-F5344CB8AC3E}">
        <p14:creationId xmlns:p14="http://schemas.microsoft.com/office/powerpoint/2010/main" val="2626038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45BCC3-A789-679B-C18B-BAE6BB430EDF}"/>
              </a:ext>
            </a:extLst>
          </p:cNvPr>
          <p:cNvSpPr txBox="1"/>
          <p:nvPr/>
        </p:nvSpPr>
        <p:spPr>
          <a:xfrm>
            <a:off x="2925894" y="799721"/>
            <a:ext cx="63316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solidFill>
                  <a:schemeClr val="accent1">
                    <a:lumMod val="50000"/>
                  </a:schemeClr>
                </a:solidFill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BACK-END SERVICES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A48104CF-D5FE-F64C-2D96-AEB4AA8CD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1" y="302795"/>
            <a:ext cx="1613642" cy="532946"/>
          </a:xfrm>
          <a:prstGeom prst="rect">
            <a:avLst/>
          </a:prstGeom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AAFF858D-0FCD-BEB3-4905-B67C4DC0CAC1}"/>
              </a:ext>
            </a:extLst>
          </p:cNvPr>
          <p:cNvCxnSpPr>
            <a:cxnSpLocks/>
          </p:cNvCxnSpPr>
          <p:nvPr/>
        </p:nvCxnSpPr>
        <p:spPr>
          <a:xfrm>
            <a:off x="3322445" y="1540171"/>
            <a:ext cx="551589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Node Js Icon - Download in Flat Style">
            <a:extLst>
              <a:ext uri="{FF2B5EF4-FFF2-40B4-BE49-F238E27FC236}">
                <a16:creationId xmlns:a16="http://schemas.microsoft.com/office/drawing/2014/main" id="{7421F09B-72C6-DAFC-A243-CD2760CCA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904" y="302796"/>
            <a:ext cx="1486676" cy="148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E79CC84-78DF-DE28-3CC6-1F442E6308B7}"/>
              </a:ext>
            </a:extLst>
          </p:cNvPr>
          <p:cNvSpPr/>
          <p:nvPr/>
        </p:nvSpPr>
        <p:spPr>
          <a:xfrm>
            <a:off x="-540773" y="-462224"/>
            <a:ext cx="13325670" cy="774727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8F94E7-7112-405E-12A3-19F7BA1DF6DD}"/>
              </a:ext>
            </a:extLst>
          </p:cNvPr>
          <p:cNvSpPr txBox="1"/>
          <p:nvPr/>
        </p:nvSpPr>
        <p:spPr>
          <a:xfrm>
            <a:off x="3136973" y="2164951"/>
            <a:ext cx="612057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Grazie a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NodeJS</a:t>
            </a:r>
            <a:r>
              <a:rPr lang="it-IT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si avvia la comunicazione con i servizi esterni, ovvero la connessione con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MongoDB</a:t>
            </a:r>
            <a:r>
              <a:rPr lang="it-IT" sz="2400" b="1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</a:t>
            </a:r>
            <a:r>
              <a:rPr lang="it-IT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cui verranno salvati tutti i dati come JSON, e lo scambio di informazioni tramite 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API </a:t>
            </a:r>
            <a:r>
              <a:rPr lang="it-IT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 il veicolo.</a:t>
            </a:r>
          </a:p>
          <a:p>
            <a:endParaRPr lang="it-IT" sz="2400" dirty="0">
              <a:solidFill>
                <a:srgbClr val="A6A6A6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È stato usato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Javascript</a:t>
            </a:r>
            <a:r>
              <a:rPr lang="it-IT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per implementare tutta la logica back-end dell’applicativo. </a:t>
            </a:r>
          </a:p>
          <a:p>
            <a:endParaRPr lang="it-IT" sz="24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it-IT" sz="24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711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45BCC3-A789-679B-C18B-BAE6BB430EDF}"/>
              </a:ext>
            </a:extLst>
          </p:cNvPr>
          <p:cNvSpPr txBox="1"/>
          <p:nvPr/>
        </p:nvSpPr>
        <p:spPr>
          <a:xfrm>
            <a:off x="2925894" y="799721"/>
            <a:ext cx="63316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solidFill>
                  <a:schemeClr val="accent1">
                    <a:lumMod val="50000"/>
                  </a:schemeClr>
                </a:solidFill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BACK-END SERVICES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A48104CF-D5FE-F64C-2D96-AEB4AA8CD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1" y="302795"/>
            <a:ext cx="1613642" cy="532946"/>
          </a:xfrm>
          <a:prstGeom prst="rect">
            <a:avLst/>
          </a:prstGeom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AAFF858D-0FCD-BEB3-4905-B67C4DC0CAC1}"/>
              </a:ext>
            </a:extLst>
          </p:cNvPr>
          <p:cNvCxnSpPr>
            <a:cxnSpLocks/>
          </p:cNvCxnSpPr>
          <p:nvPr/>
        </p:nvCxnSpPr>
        <p:spPr>
          <a:xfrm>
            <a:off x="3322445" y="1540171"/>
            <a:ext cx="551589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E79CC84-78DF-DE28-3CC6-1F442E6308B7}"/>
              </a:ext>
            </a:extLst>
          </p:cNvPr>
          <p:cNvSpPr/>
          <p:nvPr/>
        </p:nvSpPr>
        <p:spPr>
          <a:xfrm>
            <a:off x="-540773" y="-462224"/>
            <a:ext cx="13325670" cy="774727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8F94E7-7112-405E-12A3-19F7BA1DF6DD}"/>
              </a:ext>
            </a:extLst>
          </p:cNvPr>
          <p:cNvSpPr txBox="1"/>
          <p:nvPr/>
        </p:nvSpPr>
        <p:spPr>
          <a:xfrm>
            <a:off x="3245128" y="2618885"/>
            <a:ext cx="612057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scopo dimostrativo, quando l’utente richiede la posizione di un determinato veicolo viene effettuata una chiamata ad un 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endpoint</a:t>
            </a:r>
            <a:r>
              <a:rPr lang="it-IT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che restituirà le sue 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coordinate</a:t>
            </a:r>
            <a:r>
              <a:rPr lang="it-IT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endParaRPr lang="it-IT" sz="24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it-IT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È stata implementata una logica </a:t>
            </a:r>
            <a:r>
              <a:rPr lang="it-IT" sz="2400" dirty="0" err="1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backend</a:t>
            </a:r>
            <a:r>
              <a:rPr lang="it-IT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che 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verifica</a:t>
            </a:r>
            <a:r>
              <a:rPr lang="it-IT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quale step del percorso indicato dovrebbe trovarsi il veicolo, per poi determinare se la sua 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posizione</a:t>
            </a:r>
            <a:r>
              <a:rPr lang="it-IT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quel determinato momento sia corretta o meno</a:t>
            </a:r>
          </a:p>
          <a:p>
            <a:endParaRPr lang="it-IT" sz="24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317FE59-9E03-913E-9F29-A32FFE1CF753}"/>
              </a:ext>
            </a:extLst>
          </p:cNvPr>
          <p:cNvSpPr txBox="1"/>
          <p:nvPr/>
        </p:nvSpPr>
        <p:spPr>
          <a:xfrm>
            <a:off x="2914565" y="1663281"/>
            <a:ext cx="6331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solidFill>
                  <a:schemeClr val="accent1"/>
                </a:solidFill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Come funziona il simulatore</a:t>
            </a:r>
          </a:p>
        </p:txBody>
      </p:sp>
    </p:spTree>
    <p:extLst>
      <p:ext uri="{BB962C8B-B14F-4D97-AF65-F5344CB8AC3E}">
        <p14:creationId xmlns:p14="http://schemas.microsoft.com/office/powerpoint/2010/main" val="1182611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45BCC3-A789-679B-C18B-BAE6BB430EDF}"/>
              </a:ext>
            </a:extLst>
          </p:cNvPr>
          <p:cNvSpPr txBox="1"/>
          <p:nvPr/>
        </p:nvSpPr>
        <p:spPr>
          <a:xfrm>
            <a:off x="1442225" y="831319"/>
            <a:ext cx="104221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solidFill>
                  <a:schemeClr val="accent1">
                    <a:lumMod val="50000"/>
                  </a:schemeClr>
                </a:solidFill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BACK-END SERVICES – YAML FILES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A48104CF-D5FE-F64C-2D96-AEB4AA8CD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1" y="302795"/>
            <a:ext cx="1613642" cy="532946"/>
          </a:xfrm>
          <a:prstGeom prst="rect">
            <a:avLst/>
          </a:prstGeom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AAFF858D-0FCD-BEB3-4905-B67C4DC0CAC1}"/>
              </a:ext>
            </a:extLst>
          </p:cNvPr>
          <p:cNvCxnSpPr>
            <a:cxnSpLocks/>
          </p:cNvCxnSpPr>
          <p:nvPr/>
        </p:nvCxnSpPr>
        <p:spPr>
          <a:xfrm>
            <a:off x="3322445" y="1540171"/>
            <a:ext cx="551589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E79CC84-78DF-DE28-3CC6-1F442E6308B7}"/>
              </a:ext>
            </a:extLst>
          </p:cNvPr>
          <p:cNvSpPr/>
          <p:nvPr/>
        </p:nvSpPr>
        <p:spPr>
          <a:xfrm>
            <a:off x="-540773" y="-462224"/>
            <a:ext cx="13325670" cy="774727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A766DAE-F6BF-F7E6-8476-067870A0DB70}"/>
              </a:ext>
            </a:extLst>
          </p:cNvPr>
          <p:cNvSpPr txBox="1"/>
          <p:nvPr/>
        </p:nvSpPr>
        <p:spPr>
          <a:xfrm>
            <a:off x="1452057" y="1961286"/>
            <a:ext cx="520126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apps/v1</a:t>
            </a:r>
            <a:endParaRPr lang="it-IT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Deployment</a:t>
            </a:r>
            <a:endParaRPr lang="it-IT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avnet-backend</a:t>
            </a:r>
            <a:endParaRPr lang="it-IT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selector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matchLabels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avnet-backend</a:t>
            </a:r>
            <a:endParaRPr lang="it-IT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labels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avnet-backend</a:t>
            </a:r>
            <a:endParaRPr lang="it-IT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containers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- </a:t>
            </a:r>
            <a:r>
              <a:rPr lang="it-IT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avnet-backend</a:t>
            </a:r>
            <a:endParaRPr lang="it-IT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it-IT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vannisil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it-IT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avnet-backend</a:t>
            </a:r>
            <a:endParaRPr lang="it-IT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it-IT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ports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- </a:t>
            </a:r>
            <a:r>
              <a:rPr lang="it-IT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containerPort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</a:t>
            </a:r>
            <a:endParaRPr lang="it-IT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it-IT" sz="16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54B821E-413B-4B76-E23A-AC47C4BB7CFF}"/>
              </a:ext>
            </a:extLst>
          </p:cNvPr>
          <p:cNvSpPr txBox="1"/>
          <p:nvPr/>
        </p:nvSpPr>
        <p:spPr>
          <a:xfrm>
            <a:off x="7236542" y="1961286"/>
            <a:ext cx="3608439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v1</a:t>
            </a:r>
            <a:endParaRPr lang="it-IT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Service</a:t>
            </a:r>
            <a:endParaRPr lang="it-IT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backend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-service</a:t>
            </a:r>
            <a:endParaRPr lang="it-IT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NodePort</a:t>
            </a:r>
            <a:endParaRPr lang="it-IT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selector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avnet-backend</a:t>
            </a:r>
            <a:endParaRPr lang="it-IT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ports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it-IT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protocol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TCP</a:t>
            </a:r>
            <a:endParaRPr lang="it-IT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</a:t>
            </a:r>
            <a:endParaRPr lang="it-IT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targetPort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</a:t>
            </a:r>
            <a:endParaRPr lang="it-IT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22111920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45BCC3-A789-679B-C18B-BAE6BB430EDF}"/>
              </a:ext>
            </a:extLst>
          </p:cNvPr>
          <p:cNvSpPr txBox="1"/>
          <p:nvPr/>
        </p:nvSpPr>
        <p:spPr>
          <a:xfrm>
            <a:off x="2925894" y="799721"/>
            <a:ext cx="63316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solidFill>
                  <a:schemeClr val="accent1">
                    <a:lumMod val="50000"/>
                  </a:schemeClr>
                </a:solidFill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BACK-END SERVICES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A48104CF-D5FE-F64C-2D96-AEB4AA8CD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1" y="302795"/>
            <a:ext cx="1613642" cy="532946"/>
          </a:xfrm>
          <a:prstGeom prst="rect">
            <a:avLst/>
          </a:prstGeom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AAFF858D-0FCD-BEB3-4905-B67C4DC0CAC1}"/>
              </a:ext>
            </a:extLst>
          </p:cNvPr>
          <p:cNvCxnSpPr>
            <a:cxnSpLocks/>
          </p:cNvCxnSpPr>
          <p:nvPr/>
        </p:nvCxnSpPr>
        <p:spPr>
          <a:xfrm>
            <a:off x="3322445" y="1540171"/>
            <a:ext cx="551589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E79CC84-78DF-DE28-3CC6-1F442E6308B7}"/>
              </a:ext>
            </a:extLst>
          </p:cNvPr>
          <p:cNvSpPr/>
          <p:nvPr/>
        </p:nvSpPr>
        <p:spPr>
          <a:xfrm>
            <a:off x="-540773" y="-462224"/>
            <a:ext cx="13325670" cy="774727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317FE59-9E03-913E-9F29-A32FFE1CF753}"/>
              </a:ext>
            </a:extLst>
          </p:cNvPr>
          <p:cNvSpPr txBox="1"/>
          <p:nvPr/>
        </p:nvSpPr>
        <p:spPr>
          <a:xfrm>
            <a:off x="2914565" y="1663281"/>
            <a:ext cx="6331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solidFill>
                  <a:schemeClr val="accent1"/>
                </a:solidFill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Come funziona il simulatore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B97DBC9-B987-FFDF-5F4A-5AA37B729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327" y="2403731"/>
            <a:ext cx="7847470" cy="4192332"/>
          </a:xfrm>
          <a:prstGeom prst="rect">
            <a:avLst/>
          </a:prstGeom>
        </p:spPr>
      </p:pic>
      <p:pic>
        <p:nvPicPr>
          <p:cNvPr id="1026" name="Picture 2" descr="Icona Google Maps in stile Blue UI">
            <a:extLst>
              <a:ext uri="{FF2B5EF4-FFF2-40B4-BE49-F238E27FC236}">
                <a16:creationId xmlns:a16="http://schemas.microsoft.com/office/drawing/2014/main" id="{6A944556-4FD2-17CD-6141-C03CA32CF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245" y="5194719"/>
            <a:ext cx="522385" cy="52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cona Google Maps in stile Blue UI">
            <a:extLst>
              <a:ext uri="{FF2B5EF4-FFF2-40B4-BE49-F238E27FC236}">
                <a16:creationId xmlns:a16="http://schemas.microsoft.com/office/drawing/2014/main" id="{8B314C0D-6432-3D5A-37AA-9F5051800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027" y="4893205"/>
            <a:ext cx="522385" cy="52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Drone - Free technology icons">
            <a:extLst>
              <a:ext uri="{FF2B5EF4-FFF2-40B4-BE49-F238E27FC236}">
                <a16:creationId xmlns:a16="http://schemas.microsoft.com/office/drawing/2014/main" id="{ACEBD3AD-3735-AC73-1A12-F82E75954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329" y="5327612"/>
            <a:ext cx="447418" cy="44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395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45BCC3-A789-679B-C18B-BAE6BB430EDF}"/>
              </a:ext>
            </a:extLst>
          </p:cNvPr>
          <p:cNvSpPr txBox="1"/>
          <p:nvPr/>
        </p:nvSpPr>
        <p:spPr>
          <a:xfrm>
            <a:off x="2925894" y="799721"/>
            <a:ext cx="63316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solidFill>
                  <a:schemeClr val="accent1">
                    <a:lumMod val="50000"/>
                  </a:schemeClr>
                </a:solidFill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BACK-END SERVICES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A48104CF-D5FE-F64C-2D96-AEB4AA8CD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1" y="302795"/>
            <a:ext cx="1613642" cy="532946"/>
          </a:xfrm>
          <a:prstGeom prst="rect">
            <a:avLst/>
          </a:prstGeom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AAFF858D-0FCD-BEB3-4905-B67C4DC0CAC1}"/>
              </a:ext>
            </a:extLst>
          </p:cNvPr>
          <p:cNvCxnSpPr>
            <a:cxnSpLocks/>
          </p:cNvCxnSpPr>
          <p:nvPr/>
        </p:nvCxnSpPr>
        <p:spPr>
          <a:xfrm>
            <a:off x="3322445" y="1540171"/>
            <a:ext cx="551589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E79CC84-78DF-DE28-3CC6-1F442E6308B7}"/>
              </a:ext>
            </a:extLst>
          </p:cNvPr>
          <p:cNvSpPr/>
          <p:nvPr/>
        </p:nvSpPr>
        <p:spPr>
          <a:xfrm>
            <a:off x="-540773" y="-462224"/>
            <a:ext cx="13325670" cy="774727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317FE59-9E03-913E-9F29-A32FFE1CF753}"/>
              </a:ext>
            </a:extLst>
          </p:cNvPr>
          <p:cNvSpPr txBox="1"/>
          <p:nvPr/>
        </p:nvSpPr>
        <p:spPr>
          <a:xfrm>
            <a:off x="2914565" y="1663281"/>
            <a:ext cx="6331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solidFill>
                  <a:schemeClr val="accent1"/>
                </a:solidFill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Come funziona il simulatore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B97DBC9-B987-FFDF-5F4A-5AA37B729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327" y="2403731"/>
            <a:ext cx="7847470" cy="4192332"/>
          </a:xfrm>
          <a:prstGeom prst="rect">
            <a:avLst/>
          </a:prstGeom>
        </p:spPr>
      </p:pic>
      <p:pic>
        <p:nvPicPr>
          <p:cNvPr id="1026" name="Picture 2" descr="Icona Google Maps in stile Blue UI">
            <a:extLst>
              <a:ext uri="{FF2B5EF4-FFF2-40B4-BE49-F238E27FC236}">
                <a16:creationId xmlns:a16="http://schemas.microsoft.com/office/drawing/2014/main" id="{6A944556-4FD2-17CD-6141-C03CA32CF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245" y="5194719"/>
            <a:ext cx="522385" cy="52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cona Google Maps in stile Blue UI">
            <a:extLst>
              <a:ext uri="{FF2B5EF4-FFF2-40B4-BE49-F238E27FC236}">
                <a16:creationId xmlns:a16="http://schemas.microsoft.com/office/drawing/2014/main" id="{8B314C0D-6432-3D5A-37AA-9F5051800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027" y="4893205"/>
            <a:ext cx="522385" cy="52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rone - Free technology icons">
            <a:extLst>
              <a:ext uri="{FF2B5EF4-FFF2-40B4-BE49-F238E27FC236}">
                <a16:creationId xmlns:a16="http://schemas.microsoft.com/office/drawing/2014/main" id="{1D512230-35B9-B446-3021-D49115FBE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329" y="5327612"/>
            <a:ext cx="447418" cy="44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0F3F6BA0-40C4-4FD5-190E-BF8453E920C1}"/>
              </a:ext>
            </a:extLst>
          </p:cNvPr>
          <p:cNvCxnSpPr>
            <a:cxnSpLocks/>
          </p:cNvCxnSpPr>
          <p:nvPr/>
        </p:nvCxnSpPr>
        <p:spPr>
          <a:xfrm>
            <a:off x="2198327" y="5717104"/>
            <a:ext cx="7847470" cy="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297F6B4-E313-5D4D-B566-9BD621C9842A}"/>
              </a:ext>
            </a:extLst>
          </p:cNvPr>
          <p:cNvCxnSpPr>
            <a:cxnSpLocks/>
          </p:cNvCxnSpPr>
          <p:nvPr/>
        </p:nvCxnSpPr>
        <p:spPr>
          <a:xfrm flipV="1">
            <a:off x="5633884" y="2403731"/>
            <a:ext cx="0" cy="4192332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46A5F4EC-419B-1BBE-3B7A-C5DF096B7F17}"/>
              </a:ext>
            </a:extLst>
          </p:cNvPr>
          <p:cNvCxnSpPr>
            <a:cxnSpLocks/>
          </p:cNvCxnSpPr>
          <p:nvPr/>
        </p:nvCxnSpPr>
        <p:spPr>
          <a:xfrm flipV="1">
            <a:off x="9241304" y="2403731"/>
            <a:ext cx="0" cy="4192332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158C6C09-F0A0-B0AC-3D94-FB4C667C691D}"/>
              </a:ext>
            </a:extLst>
          </p:cNvPr>
          <p:cNvCxnSpPr>
            <a:cxnSpLocks/>
          </p:cNvCxnSpPr>
          <p:nvPr/>
        </p:nvCxnSpPr>
        <p:spPr>
          <a:xfrm>
            <a:off x="2370392" y="5425068"/>
            <a:ext cx="7847470" cy="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167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45BCC3-A789-679B-C18B-BAE6BB430EDF}"/>
              </a:ext>
            </a:extLst>
          </p:cNvPr>
          <p:cNvSpPr txBox="1"/>
          <p:nvPr/>
        </p:nvSpPr>
        <p:spPr>
          <a:xfrm>
            <a:off x="3863435" y="1038635"/>
            <a:ext cx="44651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solidFill>
                  <a:schemeClr val="accent1">
                    <a:lumMod val="50000"/>
                  </a:schemeClr>
                </a:solidFill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IL TEAM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30E20FE9-07CC-AB67-0BAA-9B5543747153}"/>
              </a:ext>
            </a:extLst>
          </p:cNvPr>
          <p:cNvSpPr/>
          <p:nvPr/>
        </p:nvSpPr>
        <p:spPr>
          <a:xfrm>
            <a:off x="502418" y="2470767"/>
            <a:ext cx="2308326" cy="22106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>
            <a:solidFill>
              <a:schemeClr val="bg1">
                <a:lumMod val="75000"/>
              </a:schemeClr>
            </a:solidFill>
          </a:ln>
          <a:effectLst>
            <a:outerShdw blurRad="50800" dist="50800" dir="5400000" algn="ctr" rotWithShape="0">
              <a:schemeClr val="accent1">
                <a:lumMod val="40000"/>
                <a:lumOff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803C6C7-AA1F-0E9D-20BD-B39B9184D3CE}"/>
              </a:ext>
            </a:extLst>
          </p:cNvPr>
          <p:cNvSpPr txBox="1"/>
          <p:nvPr/>
        </p:nvSpPr>
        <p:spPr>
          <a:xfrm>
            <a:off x="557641" y="4868363"/>
            <a:ext cx="21978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Detomaso</a:t>
            </a:r>
            <a:endParaRPr lang="en-US" sz="2400" dirty="0">
              <a:solidFill>
                <a:srgbClr val="A6A6A6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Riccardo</a:t>
            </a: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8D601D89-9FF0-C5EA-1E21-ADB063948310}"/>
              </a:ext>
            </a:extLst>
          </p:cNvPr>
          <p:cNvSpPr/>
          <p:nvPr/>
        </p:nvSpPr>
        <p:spPr>
          <a:xfrm>
            <a:off x="3410214" y="2470767"/>
            <a:ext cx="2308326" cy="22106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>
            <a:solidFill>
              <a:schemeClr val="bg1">
                <a:lumMod val="75000"/>
              </a:schemeClr>
            </a:solidFill>
          </a:ln>
          <a:effectLst>
            <a:outerShdw blurRad="50800" dist="50800" dir="5400000" algn="ctr" rotWithShape="0">
              <a:schemeClr val="accent1">
                <a:lumMod val="40000"/>
                <a:lumOff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683605EC-3B67-1B70-A480-A24403DA9BCD}"/>
              </a:ext>
            </a:extLst>
          </p:cNvPr>
          <p:cNvSpPr/>
          <p:nvPr/>
        </p:nvSpPr>
        <p:spPr>
          <a:xfrm>
            <a:off x="6318009" y="2470767"/>
            <a:ext cx="2308326" cy="22106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>
            <a:solidFill>
              <a:schemeClr val="bg1">
                <a:lumMod val="75000"/>
              </a:schemeClr>
            </a:solidFill>
          </a:ln>
          <a:effectLst>
            <a:outerShdw blurRad="50800" dist="50800" dir="5400000" algn="ctr" rotWithShape="0">
              <a:schemeClr val="accent1">
                <a:lumMod val="40000"/>
                <a:lumOff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9C53D7A-2968-92D5-195A-61F8117FEF3F}"/>
              </a:ext>
            </a:extLst>
          </p:cNvPr>
          <p:cNvSpPr txBox="1"/>
          <p:nvPr/>
        </p:nvSpPr>
        <p:spPr>
          <a:xfrm>
            <a:off x="3465437" y="4868362"/>
            <a:ext cx="21978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Iannone</a:t>
            </a:r>
          </a:p>
          <a:p>
            <a:pPr algn="ctr"/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Alessandro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6B5C8C2-7289-807C-0043-B993365FE555}"/>
              </a:ext>
            </a:extLst>
          </p:cNvPr>
          <p:cNvSpPr txBox="1"/>
          <p:nvPr/>
        </p:nvSpPr>
        <p:spPr>
          <a:xfrm>
            <a:off x="6373232" y="4868361"/>
            <a:ext cx="21978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Silvestri</a:t>
            </a:r>
          </a:p>
          <a:p>
            <a:pPr algn="ctr"/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Giovanni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42EDBEDD-CBFE-E3E2-F83D-11A720CE368E}"/>
              </a:ext>
            </a:extLst>
          </p:cNvPr>
          <p:cNvSpPr txBox="1"/>
          <p:nvPr/>
        </p:nvSpPr>
        <p:spPr>
          <a:xfrm>
            <a:off x="9281027" y="4868360"/>
            <a:ext cx="21978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Tangari</a:t>
            </a:r>
            <a:endParaRPr lang="en-US" sz="2400" dirty="0">
              <a:solidFill>
                <a:srgbClr val="A6A6A6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Mauro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418A388B-4D06-782A-857C-5512A8232BD0}"/>
              </a:ext>
            </a:extLst>
          </p:cNvPr>
          <p:cNvSpPr/>
          <p:nvPr/>
        </p:nvSpPr>
        <p:spPr>
          <a:xfrm>
            <a:off x="9225803" y="2470767"/>
            <a:ext cx="2308326" cy="22106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>
            <a:solidFill>
              <a:schemeClr val="bg1">
                <a:lumMod val="75000"/>
              </a:schemeClr>
            </a:solidFill>
          </a:ln>
          <a:effectLst>
            <a:outerShdw blurRad="50800" dist="50800" dir="5400000" algn="ctr" rotWithShape="0">
              <a:schemeClr val="accent1">
                <a:lumMod val="40000"/>
                <a:lumOff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pic>
        <p:nvPicPr>
          <p:cNvPr id="23" name="Immagine 22" descr="Immagine che contiene bambola, interni, giocattolo, scuro&#10;&#10;Descrizione generata automaticamente">
            <a:extLst>
              <a:ext uri="{FF2B5EF4-FFF2-40B4-BE49-F238E27FC236}">
                <a16:creationId xmlns:a16="http://schemas.microsoft.com/office/drawing/2014/main" id="{F7CEF3B5-5F10-55DA-9BF6-0C7332B69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996" y="2410960"/>
            <a:ext cx="2427939" cy="2427939"/>
          </a:xfrm>
          <a:prstGeom prst="rect">
            <a:avLst/>
          </a:prstGeom>
        </p:spPr>
      </p:pic>
      <p:pic>
        <p:nvPicPr>
          <p:cNvPr id="25" name="Immagine 24" descr="Immagine che contiene bambola, giocattolo, persona, bianco&#10;&#10;Descrizione generata automaticamente">
            <a:extLst>
              <a:ext uri="{FF2B5EF4-FFF2-40B4-BE49-F238E27FC236}">
                <a16:creationId xmlns:a16="http://schemas.microsoft.com/office/drawing/2014/main" id="{409C3C39-D851-A1D5-012D-7CBF5D6212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992" y="2470767"/>
            <a:ext cx="2308326" cy="2308326"/>
          </a:xfrm>
          <a:prstGeom prst="rect">
            <a:avLst/>
          </a:prstGeom>
        </p:spPr>
      </p:pic>
      <p:pic>
        <p:nvPicPr>
          <p:cNvPr id="27" name="Immagine 26" descr="Immagine che contiene bambola, giocattolo, bianco, decorato&#10;&#10;Descrizione generata automaticamente">
            <a:extLst>
              <a:ext uri="{FF2B5EF4-FFF2-40B4-BE49-F238E27FC236}">
                <a16:creationId xmlns:a16="http://schemas.microsoft.com/office/drawing/2014/main" id="{770ADC76-7CE1-E307-D5CE-491225ED3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1" y="2287136"/>
            <a:ext cx="2427939" cy="2427939"/>
          </a:xfrm>
          <a:prstGeom prst="rect">
            <a:avLst/>
          </a:prstGeom>
        </p:spPr>
      </p:pic>
      <p:pic>
        <p:nvPicPr>
          <p:cNvPr id="29" name="Immagine 28" descr="Immagine che contiene bambola, giocattolo, scuro&#10;&#10;Descrizione generata automaticamente">
            <a:extLst>
              <a:ext uri="{FF2B5EF4-FFF2-40B4-BE49-F238E27FC236}">
                <a16:creationId xmlns:a16="http://schemas.microsoft.com/office/drawing/2014/main" id="{DACBC763-6F22-AA39-2676-84FC02A731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741" y="2287136"/>
            <a:ext cx="2635269" cy="263526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7F4D62D-A915-ACB2-308A-02487C2D86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1" y="302795"/>
            <a:ext cx="1613642" cy="532946"/>
          </a:xfrm>
          <a:prstGeom prst="rect">
            <a:avLst/>
          </a:prstGeom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F58869F-C1C1-CC3B-E9AA-D085474A010F}"/>
              </a:ext>
            </a:extLst>
          </p:cNvPr>
          <p:cNvCxnSpPr>
            <a:cxnSpLocks/>
          </p:cNvCxnSpPr>
          <p:nvPr/>
        </p:nvCxnSpPr>
        <p:spPr>
          <a:xfrm>
            <a:off x="3333774" y="1699325"/>
            <a:ext cx="551589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986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45BCC3-A789-679B-C18B-BAE6BB430EDF}"/>
              </a:ext>
            </a:extLst>
          </p:cNvPr>
          <p:cNvSpPr txBox="1"/>
          <p:nvPr/>
        </p:nvSpPr>
        <p:spPr>
          <a:xfrm>
            <a:off x="2925894" y="799721"/>
            <a:ext cx="63316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solidFill>
                  <a:schemeClr val="accent1">
                    <a:lumMod val="50000"/>
                  </a:schemeClr>
                </a:solidFill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BACK-END SERVICES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A48104CF-D5FE-F64C-2D96-AEB4AA8CD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1" y="302795"/>
            <a:ext cx="1613642" cy="532946"/>
          </a:xfrm>
          <a:prstGeom prst="rect">
            <a:avLst/>
          </a:prstGeom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AAFF858D-0FCD-BEB3-4905-B67C4DC0CAC1}"/>
              </a:ext>
            </a:extLst>
          </p:cNvPr>
          <p:cNvCxnSpPr>
            <a:cxnSpLocks/>
          </p:cNvCxnSpPr>
          <p:nvPr/>
        </p:nvCxnSpPr>
        <p:spPr>
          <a:xfrm>
            <a:off x="3322445" y="1540171"/>
            <a:ext cx="551589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E79CC84-78DF-DE28-3CC6-1F442E6308B7}"/>
              </a:ext>
            </a:extLst>
          </p:cNvPr>
          <p:cNvSpPr/>
          <p:nvPr/>
        </p:nvSpPr>
        <p:spPr>
          <a:xfrm>
            <a:off x="-540773" y="-462224"/>
            <a:ext cx="13325670" cy="774727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317FE59-9E03-913E-9F29-A32FFE1CF753}"/>
              </a:ext>
            </a:extLst>
          </p:cNvPr>
          <p:cNvSpPr txBox="1"/>
          <p:nvPr/>
        </p:nvSpPr>
        <p:spPr>
          <a:xfrm>
            <a:off x="2914565" y="1663281"/>
            <a:ext cx="6331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solidFill>
                  <a:schemeClr val="accent1"/>
                </a:solidFill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Come funziona il simulatore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B97DBC9-B987-FFDF-5F4A-5AA37B729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327" y="2403731"/>
            <a:ext cx="7847470" cy="4192332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0F3F6BA0-40C4-4FD5-190E-BF8453E920C1}"/>
              </a:ext>
            </a:extLst>
          </p:cNvPr>
          <p:cNvCxnSpPr>
            <a:cxnSpLocks/>
          </p:cNvCxnSpPr>
          <p:nvPr/>
        </p:nvCxnSpPr>
        <p:spPr>
          <a:xfrm>
            <a:off x="5633884" y="5717104"/>
            <a:ext cx="3607420" cy="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297F6B4-E313-5D4D-B566-9BD621C9842A}"/>
              </a:ext>
            </a:extLst>
          </p:cNvPr>
          <p:cNvCxnSpPr>
            <a:cxnSpLocks/>
          </p:cNvCxnSpPr>
          <p:nvPr/>
        </p:nvCxnSpPr>
        <p:spPr>
          <a:xfrm flipH="1" flipV="1">
            <a:off x="5633884" y="5425068"/>
            <a:ext cx="5554" cy="292036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46A5F4EC-419B-1BBE-3B7A-C5DF096B7F17}"/>
              </a:ext>
            </a:extLst>
          </p:cNvPr>
          <p:cNvCxnSpPr>
            <a:cxnSpLocks/>
          </p:cNvCxnSpPr>
          <p:nvPr/>
        </p:nvCxnSpPr>
        <p:spPr>
          <a:xfrm flipV="1">
            <a:off x="9241304" y="5425068"/>
            <a:ext cx="0" cy="292036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158C6C09-F0A0-B0AC-3D94-FB4C667C691D}"/>
              </a:ext>
            </a:extLst>
          </p:cNvPr>
          <p:cNvCxnSpPr>
            <a:cxnSpLocks/>
          </p:cNvCxnSpPr>
          <p:nvPr/>
        </p:nvCxnSpPr>
        <p:spPr>
          <a:xfrm>
            <a:off x="5633884" y="5425068"/>
            <a:ext cx="3623665" cy="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" name="Picture 4" descr="Drone - Free technology icons">
            <a:extLst>
              <a:ext uri="{FF2B5EF4-FFF2-40B4-BE49-F238E27FC236}">
                <a16:creationId xmlns:a16="http://schemas.microsoft.com/office/drawing/2014/main" id="{77387C34-AB9F-879E-D229-D598E4E8B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329" y="5327612"/>
            <a:ext cx="447418" cy="44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24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45BCC3-A789-679B-C18B-BAE6BB430EDF}"/>
              </a:ext>
            </a:extLst>
          </p:cNvPr>
          <p:cNvSpPr txBox="1"/>
          <p:nvPr/>
        </p:nvSpPr>
        <p:spPr>
          <a:xfrm>
            <a:off x="2925894" y="799721"/>
            <a:ext cx="63316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solidFill>
                  <a:schemeClr val="accent1">
                    <a:lumMod val="50000"/>
                  </a:schemeClr>
                </a:solidFill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ARCHITETTURA</a:t>
            </a:r>
          </a:p>
        </p:txBody>
      </p:sp>
      <p:pic>
        <p:nvPicPr>
          <p:cNvPr id="6" name="Immagine 5" descr="Immagine che contiene persona&#10;&#10;Descrizione generata automaticamente">
            <a:extLst>
              <a:ext uri="{FF2B5EF4-FFF2-40B4-BE49-F238E27FC236}">
                <a16:creationId xmlns:a16="http://schemas.microsoft.com/office/drawing/2014/main" id="{C5C7119F-9C99-4624-CA53-58624BF40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8843" y="1721294"/>
            <a:ext cx="4691779" cy="3127853"/>
          </a:xfrm>
          <a:prstGeom prst="rect">
            <a:avLst/>
          </a:prstGeom>
        </p:spPr>
      </p:pic>
      <p:pic>
        <p:nvPicPr>
          <p:cNvPr id="1026" name="Picture 2" descr="React (JavaScript library) - Wikipedia">
            <a:extLst>
              <a:ext uri="{FF2B5EF4-FFF2-40B4-BE49-F238E27FC236}">
                <a16:creationId xmlns:a16="http://schemas.microsoft.com/office/drawing/2014/main" id="{10BCF162-7939-723B-8F30-9AEFBC6B6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717" y="3421933"/>
            <a:ext cx="747885" cy="65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Elemento grafico 24">
            <a:extLst>
              <a:ext uri="{FF2B5EF4-FFF2-40B4-BE49-F238E27FC236}">
                <a16:creationId xmlns:a16="http://schemas.microsoft.com/office/drawing/2014/main" id="{7770B42B-CFA4-B50B-D646-6EA75D1954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45395" y="5304478"/>
            <a:ext cx="629883" cy="629883"/>
          </a:xfrm>
          <a:prstGeom prst="rect">
            <a:avLst/>
          </a:prstGeom>
        </p:spPr>
      </p:pic>
      <p:pic>
        <p:nvPicPr>
          <p:cNvPr id="29" name="Elemento grafico 28">
            <a:extLst>
              <a:ext uri="{FF2B5EF4-FFF2-40B4-BE49-F238E27FC236}">
                <a16:creationId xmlns:a16="http://schemas.microsoft.com/office/drawing/2014/main" id="{261B9ED9-9713-831E-5138-47A7269127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01066" y="3611752"/>
            <a:ext cx="674212" cy="674212"/>
          </a:xfrm>
          <a:prstGeom prst="rect">
            <a:avLst/>
          </a:prstGeom>
        </p:spPr>
      </p:pic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B488222B-580B-D949-8890-7839246FE91A}"/>
              </a:ext>
            </a:extLst>
          </p:cNvPr>
          <p:cNvCxnSpPr>
            <a:cxnSpLocks/>
          </p:cNvCxnSpPr>
          <p:nvPr/>
        </p:nvCxnSpPr>
        <p:spPr>
          <a:xfrm>
            <a:off x="2011116" y="3339026"/>
            <a:ext cx="800309" cy="0"/>
          </a:xfrm>
          <a:prstGeom prst="straightConnector1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DAD90749-A688-D681-9A7F-9F5CF2F41180}"/>
              </a:ext>
            </a:extLst>
          </p:cNvPr>
          <p:cNvCxnSpPr>
            <a:cxnSpLocks/>
          </p:cNvCxnSpPr>
          <p:nvPr/>
        </p:nvCxnSpPr>
        <p:spPr>
          <a:xfrm>
            <a:off x="3964776" y="3363917"/>
            <a:ext cx="935620" cy="0"/>
          </a:xfrm>
          <a:prstGeom prst="straightConnector1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401A3151-6C90-932B-0C13-B0E348632003}"/>
              </a:ext>
            </a:extLst>
          </p:cNvPr>
          <p:cNvCxnSpPr>
            <a:cxnSpLocks/>
          </p:cNvCxnSpPr>
          <p:nvPr/>
        </p:nvCxnSpPr>
        <p:spPr>
          <a:xfrm>
            <a:off x="6374710" y="3343852"/>
            <a:ext cx="935620" cy="0"/>
          </a:xfrm>
          <a:prstGeom prst="straightConnector1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C6FF62FB-7E6A-85E9-190E-783CBF2AC837}"/>
              </a:ext>
            </a:extLst>
          </p:cNvPr>
          <p:cNvCxnSpPr>
            <a:cxnSpLocks/>
          </p:cNvCxnSpPr>
          <p:nvPr/>
        </p:nvCxnSpPr>
        <p:spPr>
          <a:xfrm flipV="1">
            <a:off x="10547874" y="4409492"/>
            <a:ext cx="0" cy="832625"/>
          </a:xfrm>
          <a:prstGeom prst="straightConnector1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D6DD7545-2334-7447-4278-D2828EAE6DFB}"/>
              </a:ext>
            </a:extLst>
          </p:cNvPr>
          <p:cNvSpPr txBox="1"/>
          <p:nvPr/>
        </p:nvSpPr>
        <p:spPr>
          <a:xfrm>
            <a:off x="9865923" y="5846821"/>
            <a:ext cx="15444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Sensors / Simulator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A48104CF-D5FE-F64C-2D96-AEB4AA8CDB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1" y="302795"/>
            <a:ext cx="1613642" cy="532946"/>
          </a:xfrm>
          <a:prstGeom prst="rect">
            <a:avLst/>
          </a:prstGeom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AAFF858D-0FCD-BEB3-4905-B67C4DC0CAC1}"/>
              </a:ext>
            </a:extLst>
          </p:cNvPr>
          <p:cNvCxnSpPr>
            <a:cxnSpLocks/>
          </p:cNvCxnSpPr>
          <p:nvPr/>
        </p:nvCxnSpPr>
        <p:spPr>
          <a:xfrm>
            <a:off x="3322445" y="1540171"/>
            <a:ext cx="551589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>
            <a:extLst>
              <a:ext uri="{FF2B5EF4-FFF2-40B4-BE49-F238E27FC236}">
                <a16:creationId xmlns:a16="http://schemas.microsoft.com/office/drawing/2014/main" id="{CD1D26A3-6EAF-43F7-EDA8-1EACD25A3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754" y="2801973"/>
            <a:ext cx="1120305" cy="1120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ginx icon in Color Style">
            <a:extLst>
              <a:ext uri="{FF2B5EF4-FFF2-40B4-BE49-F238E27FC236}">
                <a16:creationId xmlns:a16="http://schemas.microsoft.com/office/drawing/2014/main" id="{CD51841A-7796-3386-C08A-97C5D5C39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717" y="2462067"/>
            <a:ext cx="708724" cy="70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ubernetes Icons Set &amp; Kubernetes ressources map - Qiita">
            <a:extLst>
              <a:ext uri="{FF2B5EF4-FFF2-40B4-BE49-F238E27FC236}">
                <a16:creationId xmlns:a16="http://schemas.microsoft.com/office/drawing/2014/main" id="{10506B5E-D4FF-89A6-2AEA-15DFBAAD8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149" y="2630303"/>
            <a:ext cx="708723" cy="70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ode Js Icon - Download in Flat Style">
            <a:extLst>
              <a:ext uri="{FF2B5EF4-FFF2-40B4-BE49-F238E27FC236}">
                <a16:creationId xmlns:a16="http://schemas.microsoft.com/office/drawing/2014/main" id="{7421F09B-72C6-DAFC-A243-CD2760CCA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295" y="3358405"/>
            <a:ext cx="690430" cy="69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19 Mongodb Icons - Free in SVG, PNG, ICO - IconScout">
            <a:extLst>
              <a:ext uri="{FF2B5EF4-FFF2-40B4-BE49-F238E27FC236}">
                <a16:creationId xmlns:a16="http://schemas.microsoft.com/office/drawing/2014/main" id="{B86EA4D3-8CB3-521D-81DB-F6AA9722F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273" y="2449530"/>
            <a:ext cx="758046" cy="75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FCE847F6-AEFA-FF7D-92E5-AEB88B492A6F}"/>
              </a:ext>
            </a:extLst>
          </p:cNvPr>
          <p:cNvCxnSpPr>
            <a:cxnSpLocks/>
          </p:cNvCxnSpPr>
          <p:nvPr/>
        </p:nvCxnSpPr>
        <p:spPr>
          <a:xfrm flipH="1" flipV="1">
            <a:off x="3943059" y="3515431"/>
            <a:ext cx="939180" cy="9651"/>
          </a:xfrm>
          <a:prstGeom prst="straightConnector1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8B84A87B-91DB-35B2-E413-737D39BC0282}"/>
              </a:ext>
            </a:extLst>
          </p:cNvPr>
          <p:cNvCxnSpPr>
            <a:cxnSpLocks/>
          </p:cNvCxnSpPr>
          <p:nvPr/>
        </p:nvCxnSpPr>
        <p:spPr>
          <a:xfrm flipH="1">
            <a:off x="1941223" y="3472461"/>
            <a:ext cx="793945" cy="8765"/>
          </a:xfrm>
          <a:prstGeom prst="straightConnector1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8E2DF412-FDF8-8B96-F0A8-1634F7175396}"/>
              </a:ext>
            </a:extLst>
          </p:cNvPr>
          <p:cNvCxnSpPr>
            <a:cxnSpLocks/>
          </p:cNvCxnSpPr>
          <p:nvPr/>
        </p:nvCxnSpPr>
        <p:spPr>
          <a:xfrm flipH="1" flipV="1">
            <a:off x="6378602" y="3481226"/>
            <a:ext cx="939180" cy="9651"/>
          </a:xfrm>
          <a:prstGeom prst="straightConnector1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32E2E89E-D924-A2FD-4934-CB6DB9C3C4EA}"/>
              </a:ext>
            </a:extLst>
          </p:cNvPr>
          <p:cNvCxnSpPr>
            <a:cxnSpLocks/>
          </p:cNvCxnSpPr>
          <p:nvPr/>
        </p:nvCxnSpPr>
        <p:spPr>
          <a:xfrm>
            <a:off x="8746529" y="2933658"/>
            <a:ext cx="935620" cy="0"/>
          </a:xfrm>
          <a:prstGeom prst="straightConnector1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FD139448-49A8-0D39-4D8B-727BBEA341AF}"/>
              </a:ext>
            </a:extLst>
          </p:cNvPr>
          <p:cNvCxnSpPr>
            <a:cxnSpLocks/>
          </p:cNvCxnSpPr>
          <p:nvPr/>
        </p:nvCxnSpPr>
        <p:spPr>
          <a:xfrm flipH="1" flipV="1">
            <a:off x="8742969" y="3086189"/>
            <a:ext cx="939180" cy="9651"/>
          </a:xfrm>
          <a:prstGeom prst="straightConnector1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1D7955C2-DA09-DA7C-FF6F-A0B1DB4C18DE}"/>
              </a:ext>
            </a:extLst>
          </p:cNvPr>
          <p:cNvCxnSpPr>
            <a:cxnSpLocks/>
          </p:cNvCxnSpPr>
          <p:nvPr/>
        </p:nvCxnSpPr>
        <p:spPr>
          <a:xfrm>
            <a:off x="8746529" y="3726719"/>
            <a:ext cx="935620" cy="0"/>
          </a:xfrm>
          <a:prstGeom prst="straightConnector1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15C8C7D5-F12A-693B-9F5B-8C9DB7258AF5}"/>
              </a:ext>
            </a:extLst>
          </p:cNvPr>
          <p:cNvCxnSpPr>
            <a:cxnSpLocks/>
          </p:cNvCxnSpPr>
          <p:nvPr/>
        </p:nvCxnSpPr>
        <p:spPr>
          <a:xfrm flipH="1" flipV="1">
            <a:off x="8742969" y="3912627"/>
            <a:ext cx="939180" cy="9651"/>
          </a:xfrm>
          <a:prstGeom prst="straightConnector1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6221A340-8EFE-B2EF-BB31-2879F4797D4A}"/>
              </a:ext>
            </a:extLst>
          </p:cNvPr>
          <p:cNvCxnSpPr>
            <a:cxnSpLocks/>
          </p:cNvCxnSpPr>
          <p:nvPr/>
        </p:nvCxnSpPr>
        <p:spPr>
          <a:xfrm>
            <a:off x="10713049" y="4532114"/>
            <a:ext cx="0" cy="634067"/>
          </a:xfrm>
          <a:prstGeom prst="straightConnector1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088D487C-9117-E81F-0FFE-833D77E1026E}"/>
              </a:ext>
            </a:extLst>
          </p:cNvPr>
          <p:cNvSpPr txBox="1"/>
          <p:nvPr/>
        </p:nvSpPr>
        <p:spPr>
          <a:xfrm>
            <a:off x="2610657" y="3836533"/>
            <a:ext cx="15444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Load balancer</a:t>
            </a:r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88400714-AFD0-8001-1630-02DB0516020E}"/>
              </a:ext>
            </a:extLst>
          </p:cNvPr>
          <p:cNvSpPr/>
          <p:nvPr/>
        </p:nvSpPr>
        <p:spPr>
          <a:xfrm>
            <a:off x="4597050" y="2302666"/>
            <a:ext cx="4488103" cy="218210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9CF6F2A8-55A3-59C4-EEC6-83389BE0BAA8}"/>
              </a:ext>
            </a:extLst>
          </p:cNvPr>
          <p:cNvSpPr txBox="1"/>
          <p:nvPr/>
        </p:nvSpPr>
        <p:spPr>
          <a:xfrm>
            <a:off x="4541065" y="4458915"/>
            <a:ext cx="15444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Application</a:t>
            </a: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901FBD9D-5E53-D5B6-0668-62F142A08458}"/>
              </a:ext>
            </a:extLst>
          </p:cNvPr>
          <p:cNvSpPr/>
          <p:nvPr/>
        </p:nvSpPr>
        <p:spPr>
          <a:xfrm>
            <a:off x="4881644" y="2422950"/>
            <a:ext cx="1491976" cy="195996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47BA8AE7-612F-F828-F88C-76243B78334D}"/>
              </a:ext>
            </a:extLst>
          </p:cNvPr>
          <p:cNvSpPr txBox="1"/>
          <p:nvPr/>
        </p:nvSpPr>
        <p:spPr>
          <a:xfrm>
            <a:off x="4808452" y="4167038"/>
            <a:ext cx="15444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Front-end service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7DEBB631-71D4-1AC2-DAA3-39A7D7289697}"/>
              </a:ext>
            </a:extLst>
          </p:cNvPr>
          <p:cNvSpPr txBox="1"/>
          <p:nvPr/>
        </p:nvSpPr>
        <p:spPr>
          <a:xfrm>
            <a:off x="4812046" y="3084792"/>
            <a:ext cx="15444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Ingress</a:t>
            </a:r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6300342E-D14D-9AE7-6E20-FDC3DE5C0950}"/>
              </a:ext>
            </a:extLst>
          </p:cNvPr>
          <p:cNvSpPr/>
          <p:nvPr/>
        </p:nvSpPr>
        <p:spPr>
          <a:xfrm>
            <a:off x="7269002" y="2458020"/>
            <a:ext cx="1491976" cy="195996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90FF5E14-64F9-F77F-6537-B77963B6528D}"/>
              </a:ext>
            </a:extLst>
          </p:cNvPr>
          <p:cNvSpPr txBox="1"/>
          <p:nvPr/>
        </p:nvSpPr>
        <p:spPr>
          <a:xfrm>
            <a:off x="7256261" y="4138100"/>
            <a:ext cx="15444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Back-end services</a:t>
            </a:r>
          </a:p>
        </p:txBody>
      </p:sp>
      <p:sp>
        <p:nvSpPr>
          <p:cNvPr id="44" name="Rettangolo con angoli arrotondati 43">
            <a:extLst>
              <a:ext uri="{FF2B5EF4-FFF2-40B4-BE49-F238E27FC236}">
                <a16:creationId xmlns:a16="http://schemas.microsoft.com/office/drawing/2014/main" id="{C64F226B-3AA0-554C-6FE3-F29F384C317C}"/>
              </a:ext>
            </a:extLst>
          </p:cNvPr>
          <p:cNvSpPr/>
          <p:nvPr/>
        </p:nvSpPr>
        <p:spPr>
          <a:xfrm>
            <a:off x="9704070" y="2302666"/>
            <a:ext cx="1762545" cy="401061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601CDF5C-9CC6-27EB-DCE5-0DCE11A9C893}"/>
              </a:ext>
            </a:extLst>
          </p:cNvPr>
          <p:cNvSpPr txBox="1"/>
          <p:nvPr/>
        </p:nvSpPr>
        <p:spPr>
          <a:xfrm>
            <a:off x="9573146" y="6298308"/>
            <a:ext cx="15444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External services</a:t>
            </a:r>
          </a:p>
        </p:txBody>
      </p:sp>
    </p:spTree>
    <p:extLst>
      <p:ext uri="{BB962C8B-B14F-4D97-AF65-F5344CB8AC3E}">
        <p14:creationId xmlns:p14="http://schemas.microsoft.com/office/powerpoint/2010/main" val="4237834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45BCC3-A789-679B-C18B-BAE6BB430EDF}"/>
              </a:ext>
            </a:extLst>
          </p:cNvPr>
          <p:cNvSpPr txBox="1"/>
          <p:nvPr/>
        </p:nvSpPr>
        <p:spPr>
          <a:xfrm>
            <a:off x="2925894" y="799721"/>
            <a:ext cx="63316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solidFill>
                  <a:schemeClr val="accent1">
                    <a:lumMod val="50000"/>
                  </a:schemeClr>
                </a:solidFill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LOAD BALANCER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A48104CF-D5FE-F64C-2D96-AEB4AA8CD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1" y="302795"/>
            <a:ext cx="1613642" cy="532946"/>
          </a:xfrm>
          <a:prstGeom prst="rect">
            <a:avLst/>
          </a:prstGeom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AAFF858D-0FCD-BEB3-4905-B67C4DC0CAC1}"/>
              </a:ext>
            </a:extLst>
          </p:cNvPr>
          <p:cNvCxnSpPr>
            <a:cxnSpLocks/>
          </p:cNvCxnSpPr>
          <p:nvPr/>
        </p:nvCxnSpPr>
        <p:spPr>
          <a:xfrm>
            <a:off x="3322445" y="1540171"/>
            <a:ext cx="551589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E79CC84-78DF-DE28-3CC6-1F442E6308B7}"/>
              </a:ext>
            </a:extLst>
          </p:cNvPr>
          <p:cNvSpPr/>
          <p:nvPr/>
        </p:nvSpPr>
        <p:spPr>
          <a:xfrm>
            <a:off x="-540773" y="-462224"/>
            <a:ext cx="13325670" cy="774727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8F94E7-7112-405E-12A3-19F7BA1DF6DD}"/>
              </a:ext>
            </a:extLst>
          </p:cNvPr>
          <p:cNvSpPr txBox="1"/>
          <p:nvPr/>
        </p:nvSpPr>
        <p:spPr>
          <a:xfrm>
            <a:off x="2586365" y="2096125"/>
            <a:ext cx="757035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Il 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load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balancer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 </a:t>
            </a:r>
            <a:r>
              <a:rPr lang="it-IT" sz="2400" dirty="0" err="1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Kubernetes</a:t>
            </a:r>
            <a:r>
              <a:rPr lang="it-IT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è un componente che si occupa di 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distribuire il traffico </a:t>
            </a:r>
            <a:r>
              <a:rPr lang="it-IT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 rete in modo equo tra i diversi nodi del cluster di </a:t>
            </a:r>
            <a:r>
              <a:rPr lang="it-IT" sz="2400" dirty="0" err="1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Kubernetes</a:t>
            </a:r>
            <a:r>
              <a:rPr lang="it-IT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Il load </a:t>
            </a:r>
            <a:r>
              <a:rPr lang="it-IT" sz="2400" dirty="0" err="1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balancer</a:t>
            </a:r>
            <a:r>
              <a:rPr lang="it-IT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agisce come un 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punto di ingresso </a:t>
            </a:r>
            <a:r>
              <a:rPr lang="it-IT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 il traffico di rete, indirizzando le richieste in entrata ai nodi appropriati sulla base del round-</a:t>
            </a:r>
            <a:r>
              <a:rPr lang="it-IT" sz="2400" dirty="0" err="1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robin</a:t>
            </a:r>
            <a:r>
              <a:rPr lang="it-IT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del bilanciamento del carico basato su IP o di altri algoritmi di bilanciamento del carico.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Iload</a:t>
            </a:r>
            <a:r>
              <a:rPr lang="it-IT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400" dirty="0" err="1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balancer</a:t>
            </a:r>
            <a:r>
              <a:rPr lang="it-IT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di </a:t>
            </a:r>
            <a:r>
              <a:rPr lang="it-IT" sz="2400" dirty="0" err="1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Kubernetes</a:t>
            </a:r>
            <a:r>
              <a:rPr lang="it-IT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è un elemento chiave per garantire l'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affidabilità</a:t>
            </a:r>
            <a:r>
              <a:rPr lang="it-IT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 la 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scalabilità</a:t>
            </a:r>
            <a:r>
              <a:rPr lang="it-IT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delle applicazioni in esecuzione sul cluster.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BE3388A-700F-496F-87F2-873887885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953" y="155715"/>
            <a:ext cx="2057452" cy="2057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210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45BCC3-A789-679B-C18B-BAE6BB430EDF}"/>
              </a:ext>
            </a:extLst>
          </p:cNvPr>
          <p:cNvSpPr txBox="1"/>
          <p:nvPr/>
        </p:nvSpPr>
        <p:spPr>
          <a:xfrm>
            <a:off x="1238604" y="799720"/>
            <a:ext cx="89299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solidFill>
                  <a:schemeClr val="accent1">
                    <a:lumMod val="50000"/>
                  </a:schemeClr>
                </a:solidFill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LOAD BALANCER – YAML FILE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A48104CF-D5FE-F64C-2D96-AEB4AA8CD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1" y="302795"/>
            <a:ext cx="1613642" cy="532946"/>
          </a:xfrm>
          <a:prstGeom prst="rect">
            <a:avLst/>
          </a:prstGeom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AAFF858D-0FCD-BEB3-4905-B67C4DC0CAC1}"/>
              </a:ext>
            </a:extLst>
          </p:cNvPr>
          <p:cNvCxnSpPr>
            <a:cxnSpLocks/>
          </p:cNvCxnSpPr>
          <p:nvPr/>
        </p:nvCxnSpPr>
        <p:spPr>
          <a:xfrm>
            <a:off x="3322445" y="1540171"/>
            <a:ext cx="551589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BE79CC84-78DF-DE28-3CC6-1F442E6308B7}"/>
              </a:ext>
            </a:extLst>
          </p:cNvPr>
          <p:cNvSpPr/>
          <p:nvPr/>
        </p:nvSpPr>
        <p:spPr>
          <a:xfrm>
            <a:off x="-540773" y="-462224"/>
            <a:ext cx="13325670" cy="774727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8F94E7-7112-405E-12A3-19F7BA1DF6DD}"/>
              </a:ext>
            </a:extLst>
          </p:cNvPr>
          <p:cNvSpPr txBox="1"/>
          <p:nvPr/>
        </p:nvSpPr>
        <p:spPr>
          <a:xfrm>
            <a:off x="4621643" y="2194274"/>
            <a:ext cx="757035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v1</a:t>
            </a:r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Service</a:t>
            </a:r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lb-</a:t>
            </a:r>
            <a:r>
              <a:rPr lang="it-IT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avnet</a:t>
            </a:r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selector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avnet-frontend</a:t>
            </a:r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ports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it-IT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3000</a:t>
            </a:r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targetPort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3000</a:t>
            </a:r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it-IT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LoadBalancer</a:t>
            </a:r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it-IT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BE3388A-700F-496F-87F2-873887885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953" y="155715"/>
            <a:ext cx="2057452" cy="2057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6166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45BCC3-A789-679B-C18B-BAE6BB430EDF}"/>
              </a:ext>
            </a:extLst>
          </p:cNvPr>
          <p:cNvSpPr txBox="1"/>
          <p:nvPr/>
        </p:nvSpPr>
        <p:spPr>
          <a:xfrm>
            <a:off x="2930170" y="451020"/>
            <a:ext cx="63316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solidFill>
                  <a:schemeClr val="accent1">
                    <a:lumMod val="50000"/>
                  </a:schemeClr>
                </a:solidFill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COMANDI KUBECTL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95C8BB01-7193-EFA3-41A3-98A43B58BE52}"/>
              </a:ext>
            </a:extLst>
          </p:cNvPr>
          <p:cNvCxnSpPr>
            <a:cxnSpLocks/>
          </p:cNvCxnSpPr>
          <p:nvPr/>
        </p:nvCxnSpPr>
        <p:spPr>
          <a:xfrm>
            <a:off x="3338049" y="1220461"/>
            <a:ext cx="551589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51386EA8-2EFA-BBAF-379F-30EA6ACE9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1" y="302795"/>
            <a:ext cx="1613642" cy="53294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4887568-6367-8D30-1BE6-B122FD843FD2}"/>
              </a:ext>
            </a:extLst>
          </p:cNvPr>
          <p:cNvSpPr txBox="1"/>
          <p:nvPr/>
        </p:nvSpPr>
        <p:spPr>
          <a:xfrm>
            <a:off x="540775" y="1620570"/>
            <a:ext cx="4680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Mostrare i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pods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di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Kubernetes</a:t>
            </a:r>
            <a:endParaRPr lang="it-IT" sz="2400" b="1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DF66633-61C4-D0CB-AD08-3C679EAD8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19" y="2296251"/>
            <a:ext cx="8305800" cy="100330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FA20521-4BD7-2A1C-682B-659C7F4F8F0F}"/>
              </a:ext>
            </a:extLst>
          </p:cNvPr>
          <p:cNvSpPr txBox="1"/>
          <p:nvPr/>
        </p:nvSpPr>
        <p:spPr>
          <a:xfrm>
            <a:off x="851719" y="3677265"/>
            <a:ext cx="8305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 </a:t>
            </a:r>
            <a:r>
              <a:rPr lang="it-IT" sz="2400" dirty="0" err="1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pod</a:t>
            </a:r>
            <a:r>
              <a:rPr lang="it-IT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è la più piccola unità di distribuzione in </a:t>
            </a:r>
            <a:r>
              <a:rPr lang="it-IT" sz="2400" dirty="0" err="1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Kubernetes</a:t>
            </a:r>
            <a:r>
              <a:rPr lang="it-IT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che rappresenta un singolo processo in esecuzione all'interno del cluster. Il comando "</a:t>
            </a:r>
            <a:r>
              <a:rPr lang="it-IT" sz="2400" dirty="0" err="1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kubectl</a:t>
            </a:r>
            <a:r>
              <a:rPr lang="it-IT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400" dirty="0" err="1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get</a:t>
            </a:r>
            <a:r>
              <a:rPr lang="it-IT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sz="2400" dirty="0" err="1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pods</a:t>
            </a:r>
            <a:r>
              <a:rPr lang="it-IT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" restituisce un elenco di tutti i </a:t>
            </a:r>
            <a:r>
              <a:rPr lang="it-IT" sz="2400" dirty="0" err="1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pod</a:t>
            </a:r>
            <a:r>
              <a:rPr lang="it-IT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in esecuzione nel </a:t>
            </a:r>
            <a:r>
              <a:rPr lang="it-IT" sz="2400" dirty="0" err="1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namespace</a:t>
            </a:r>
            <a:r>
              <a:rPr lang="it-IT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corrente del cluster, insieme al loro stato e ad altre informazioni, come il numero di </a:t>
            </a:r>
            <a:r>
              <a:rPr lang="it-IT" sz="2400" dirty="0" err="1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restarts</a:t>
            </a:r>
            <a:r>
              <a:rPr lang="it-IT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 l’age del </a:t>
            </a:r>
            <a:r>
              <a:rPr lang="it-IT" sz="2400" dirty="0" err="1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pod</a:t>
            </a:r>
            <a:r>
              <a:rPr lang="it-IT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9870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45BCC3-A789-679B-C18B-BAE6BB430EDF}"/>
              </a:ext>
            </a:extLst>
          </p:cNvPr>
          <p:cNvSpPr txBox="1"/>
          <p:nvPr/>
        </p:nvSpPr>
        <p:spPr>
          <a:xfrm>
            <a:off x="2930170" y="451020"/>
            <a:ext cx="63316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solidFill>
                  <a:schemeClr val="accent1">
                    <a:lumMod val="50000"/>
                  </a:schemeClr>
                </a:solidFill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COMANDI KUBECTL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95C8BB01-7193-EFA3-41A3-98A43B58BE52}"/>
              </a:ext>
            </a:extLst>
          </p:cNvPr>
          <p:cNvCxnSpPr>
            <a:cxnSpLocks/>
          </p:cNvCxnSpPr>
          <p:nvPr/>
        </p:nvCxnSpPr>
        <p:spPr>
          <a:xfrm>
            <a:off x="3338049" y="1220461"/>
            <a:ext cx="551589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51386EA8-2EFA-BBAF-379F-30EA6ACE9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1" y="302795"/>
            <a:ext cx="1613642" cy="53294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4887568-6367-8D30-1BE6-B122FD843FD2}"/>
              </a:ext>
            </a:extLst>
          </p:cNvPr>
          <p:cNvSpPr txBox="1"/>
          <p:nvPr/>
        </p:nvSpPr>
        <p:spPr>
          <a:xfrm>
            <a:off x="481780" y="1632155"/>
            <a:ext cx="5220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Mostrare i service di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Kubernetes</a:t>
            </a:r>
            <a:endParaRPr lang="it-IT" sz="2400" b="1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FA20521-4BD7-2A1C-682B-659C7F4F8F0F}"/>
              </a:ext>
            </a:extLst>
          </p:cNvPr>
          <p:cNvSpPr txBox="1"/>
          <p:nvPr/>
        </p:nvSpPr>
        <p:spPr>
          <a:xfrm>
            <a:off x="782892" y="4856514"/>
            <a:ext cx="97277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 servizio è un'astrazione logica che esporta l'accesso a un'applicazione o un insieme di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pod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attraverso una rete stabile e prevedibile. I servizi in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Kubernetes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possono essere di diversi tipi, come ad esempio servizi di tipo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ClusterIP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NodePort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LoadBalancer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o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ExternalName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algn="l"/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Il comando "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kubectl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get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svc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" restituisce un elenco di tutti i servizi in esecuzione nel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namespace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corrente del cluster, insieme alle loro informazioni, come il nome del servizio, il tipo di servizio, la porta esposta, l'IP del servizio e lo stato del servizio.</a:t>
            </a:r>
          </a:p>
          <a:p>
            <a:br>
              <a:rPr lang="it-IT" dirty="0"/>
            </a:br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2D6A1BFE-6B8B-A64D-1EBD-BE348C8D6A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89" y="2074552"/>
            <a:ext cx="91059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13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45BCC3-A789-679B-C18B-BAE6BB430EDF}"/>
              </a:ext>
            </a:extLst>
          </p:cNvPr>
          <p:cNvSpPr txBox="1"/>
          <p:nvPr/>
        </p:nvSpPr>
        <p:spPr>
          <a:xfrm>
            <a:off x="2930170" y="451020"/>
            <a:ext cx="63316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solidFill>
                  <a:schemeClr val="accent1">
                    <a:lumMod val="50000"/>
                  </a:schemeClr>
                </a:solidFill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COMANDI KUBECTL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95C8BB01-7193-EFA3-41A3-98A43B58BE52}"/>
              </a:ext>
            </a:extLst>
          </p:cNvPr>
          <p:cNvCxnSpPr>
            <a:cxnSpLocks/>
          </p:cNvCxnSpPr>
          <p:nvPr/>
        </p:nvCxnSpPr>
        <p:spPr>
          <a:xfrm>
            <a:off x="3338049" y="1220461"/>
            <a:ext cx="551589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51386EA8-2EFA-BBAF-379F-30EA6ACE9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1" y="302795"/>
            <a:ext cx="1613642" cy="53294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4887568-6367-8D30-1BE6-B122FD843FD2}"/>
              </a:ext>
            </a:extLst>
          </p:cNvPr>
          <p:cNvSpPr txBox="1"/>
          <p:nvPr/>
        </p:nvSpPr>
        <p:spPr>
          <a:xfrm>
            <a:off x="481780" y="1632155"/>
            <a:ext cx="5696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Mostrare un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ingress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di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Kubernetes</a:t>
            </a:r>
            <a:endParaRPr lang="it-IT" sz="2400" b="1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FA20521-4BD7-2A1C-682B-659C7F4F8F0F}"/>
              </a:ext>
            </a:extLst>
          </p:cNvPr>
          <p:cNvSpPr txBox="1"/>
          <p:nvPr/>
        </p:nvSpPr>
        <p:spPr>
          <a:xfrm>
            <a:off x="782893" y="3429000"/>
            <a:ext cx="56965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ingress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è un'astrazione che esporta le connessioni HTTP e HTTPS dall'esterno del cluster verso i servizi all'interno del cluster. L'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ingress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gestisce il traffico in ingresso dal traffico esterno alla rete del cluster e lo instrada al servizio corrispondente.</a:t>
            </a:r>
          </a:p>
          <a:p>
            <a:pPr algn="l"/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Il comando "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kubectl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get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ing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" restituisce un elenco di tutti gli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ingress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in esecuzione nel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namespace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corrente del cluster, insieme alle loro informazioni, come il nome dell'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ingress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l'host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ovvero il nostro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url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personalizzato, l’indirizzo </a:t>
            </a:r>
            <a:r>
              <a:rPr lang="it-IT" dirty="0" err="1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ip</a:t>
            </a: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di riferimento, la porta e l’age</a:t>
            </a:r>
            <a:br>
              <a:rPr lang="it-IT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it-IT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54FCDD8-3BD0-B476-9472-4F6FB5B46C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92" y="2266950"/>
            <a:ext cx="9105900" cy="7747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EA26F14-CAB4-D3D3-D823-FC9943CFB005}"/>
              </a:ext>
            </a:extLst>
          </p:cNvPr>
          <p:cNvSpPr txBox="1"/>
          <p:nvPr/>
        </p:nvSpPr>
        <p:spPr>
          <a:xfrm>
            <a:off x="7040509" y="3307113"/>
            <a:ext cx="569656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networking.k8s.io/v1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Ingress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avnet-ingress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rules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- </a:t>
            </a: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avnet.evizy.com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paths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pathType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Prefix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backend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service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frontend</a:t>
            </a:r>
            <a:r>
              <a:rPr lang="it-IT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-service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it-IT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14289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45BCC3-A789-679B-C18B-BAE6BB430EDF}"/>
              </a:ext>
            </a:extLst>
          </p:cNvPr>
          <p:cNvSpPr txBox="1"/>
          <p:nvPr/>
        </p:nvSpPr>
        <p:spPr>
          <a:xfrm>
            <a:off x="3986829" y="1157447"/>
            <a:ext cx="63316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chemeClr val="accent1">
                    <a:lumMod val="50000"/>
                  </a:schemeClr>
                </a:solidFill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SVILUPPI FUTURI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D7094ED-FDEA-957C-08E6-4F378EFEB584}"/>
              </a:ext>
            </a:extLst>
          </p:cNvPr>
          <p:cNvSpPr txBox="1"/>
          <p:nvPr/>
        </p:nvSpPr>
        <p:spPr>
          <a:xfrm>
            <a:off x="3986829" y="2451730"/>
            <a:ext cx="723984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Integrazione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di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una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mappa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grazie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alla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quale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l'utente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può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selezionare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una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centralina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quelle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disponibili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visualizzandone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la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posizione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geografica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Integrazione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di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API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grazie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alle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quali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la Web App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è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grado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di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interagire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con un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drone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reale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 lo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scambio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di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informazioni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73FC8FBA-563D-FEB3-FB1D-9366ADE6A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7613" y="614956"/>
            <a:ext cx="8814673" cy="661100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C95028D-6BB7-890B-7E48-ABEA69C09C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1" y="302795"/>
            <a:ext cx="1613642" cy="532946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702126B1-75AD-2DCC-5240-80EC02C1E2A1}"/>
              </a:ext>
            </a:extLst>
          </p:cNvPr>
          <p:cNvCxnSpPr>
            <a:cxnSpLocks/>
          </p:cNvCxnSpPr>
          <p:nvPr/>
        </p:nvCxnSpPr>
        <p:spPr>
          <a:xfrm>
            <a:off x="3649112" y="1926888"/>
            <a:ext cx="551589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782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45BCC3-A789-679B-C18B-BAE6BB430EDF}"/>
              </a:ext>
            </a:extLst>
          </p:cNvPr>
          <p:cNvSpPr txBox="1"/>
          <p:nvPr/>
        </p:nvSpPr>
        <p:spPr>
          <a:xfrm>
            <a:off x="3000510" y="501940"/>
            <a:ext cx="63316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solidFill>
                  <a:schemeClr val="accent1">
                    <a:lumMod val="50000"/>
                  </a:schemeClr>
                </a:solidFill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GRAZIE PER L’ATTENZIONE</a:t>
            </a:r>
          </a:p>
        </p:txBody>
      </p:sp>
      <p:pic>
        <p:nvPicPr>
          <p:cNvPr id="9" name="Immagine 8" descr="Immagine che contiene bambola, giocattolo, scuro&#10;&#10;Descrizione generata automaticamente">
            <a:extLst>
              <a:ext uri="{FF2B5EF4-FFF2-40B4-BE49-F238E27FC236}">
                <a16:creationId xmlns:a16="http://schemas.microsoft.com/office/drawing/2014/main" id="{D22EE11F-F8C9-EA5C-9A47-7ACA889DC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392" y="2175772"/>
            <a:ext cx="2326038" cy="2326038"/>
          </a:xfrm>
          <a:prstGeom prst="rect">
            <a:avLst/>
          </a:prstGeom>
        </p:spPr>
      </p:pic>
      <p:pic>
        <p:nvPicPr>
          <p:cNvPr id="12" name="Immagine 11" descr="Immagine che contiene bambola, giocattolo, bianco, blu&#10;&#10;Descrizione generata automaticamente">
            <a:extLst>
              <a:ext uri="{FF2B5EF4-FFF2-40B4-BE49-F238E27FC236}">
                <a16:creationId xmlns:a16="http://schemas.microsoft.com/office/drawing/2014/main" id="{914E5715-30C9-B536-5DDE-08341D0E1A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490" y="2175772"/>
            <a:ext cx="2326039" cy="2326039"/>
          </a:xfrm>
          <a:prstGeom prst="rect">
            <a:avLst/>
          </a:prstGeom>
        </p:spPr>
      </p:pic>
      <p:pic>
        <p:nvPicPr>
          <p:cNvPr id="13" name="Immagine 12" descr="Immagine che contiene bambola, giocattolo, persona, bianco&#10;&#10;Descrizione generata automaticamente">
            <a:extLst>
              <a:ext uri="{FF2B5EF4-FFF2-40B4-BE49-F238E27FC236}">
                <a16:creationId xmlns:a16="http://schemas.microsoft.com/office/drawing/2014/main" id="{5E74B9AC-71BF-4209-5E11-238366910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293" y="2356190"/>
            <a:ext cx="2145620" cy="2145620"/>
          </a:xfrm>
          <a:prstGeom prst="rect">
            <a:avLst/>
          </a:prstGeom>
        </p:spPr>
      </p:pic>
      <p:pic>
        <p:nvPicPr>
          <p:cNvPr id="16" name="Immagine 15" descr="Immagine che contiene bambola, giocattolo, scuro&#10;&#10;Descrizione generata automaticamente">
            <a:extLst>
              <a:ext uri="{FF2B5EF4-FFF2-40B4-BE49-F238E27FC236}">
                <a16:creationId xmlns:a16="http://schemas.microsoft.com/office/drawing/2014/main" id="{00E30725-D39C-1135-422F-19A1E61ED7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776" y="2253641"/>
            <a:ext cx="2248169" cy="224816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F85EC2E-4601-66DF-7239-58E350F96B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969" y="5026395"/>
            <a:ext cx="4404647" cy="145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714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45BCC3-A789-679B-C18B-BAE6BB430EDF}"/>
              </a:ext>
            </a:extLst>
          </p:cNvPr>
          <p:cNvSpPr txBox="1"/>
          <p:nvPr/>
        </p:nvSpPr>
        <p:spPr>
          <a:xfrm>
            <a:off x="3863436" y="1478586"/>
            <a:ext cx="44651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solidFill>
                  <a:schemeClr val="accent1">
                    <a:lumMod val="50000"/>
                  </a:schemeClr>
                </a:solidFill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IL PROGETTO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7CCDCA32-7C68-ED86-78A7-BB10B108DC03}"/>
              </a:ext>
            </a:extLst>
          </p:cNvPr>
          <p:cNvCxnSpPr>
            <a:cxnSpLocks/>
          </p:cNvCxnSpPr>
          <p:nvPr/>
        </p:nvCxnSpPr>
        <p:spPr>
          <a:xfrm>
            <a:off x="3411794" y="2260344"/>
            <a:ext cx="551589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 descr="Immagine che contiene luce&#10;&#10;Descrizione generata automaticamente">
            <a:extLst>
              <a:ext uri="{FF2B5EF4-FFF2-40B4-BE49-F238E27FC236}">
                <a16:creationId xmlns:a16="http://schemas.microsoft.com/office/drawing/2014/main" id="{FC2C9837-2409-7B00-C7E3-9EC7FB755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1346" y="660410"/>
            <a:ext cx="7971503" cy="531433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8DB7740-94BE-669A-E95B-3467BF5210C0}"/>
              </a:ext>
            </a:extLst>
          </p:cNvPr>
          <p:cNvSpPr txBox="1"/>
          <p:nvPr/>
        </p:nvSpPr>
        <p:spPr>
          <a:xfrm>
            <a:off x="4445116" y="2700313"/>
            <a:ext cx="622288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scopo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del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progetto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è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quello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di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realizzare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gestire</a:t>
            </a:r>
            <a:r>
              <a:rPr lang="en-US" sz="2400" b="1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dei</a:t>
            </a:r>
            <a:r>
              <a:rPr lang="en-US" sz="2400" b="1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percorsi</a:t>
            </a:r>
            <a:r>
              <a:rPr lang="en-US" sz="2400" b="1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velivoli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seguito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dell’inserimento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di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una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serie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di coordinate,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è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possibile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generare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un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percorso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caricarlo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un database MongoDB.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439C879-E2E2-0EF5-925F-9BF8F054D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1" y="302795"/>
            <a:ext cx="1613642" cy="53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581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45BCC3-A789-679B-C18B-BAE6BB430EDF}"/>
              </a:ext>
            </a:extLst>
          </p:cNvPr>
          <p:cNvSpPr txBox="1"/>
          <p:nvPr/>
        </p:nvSpPr>
        <p:spPr>
          <a:xfrm>
            <a:off x="4932757" y="1261933"/>
            <a:ext cx="44651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solidFill>
                  <a:schemeClr val="accent1">
                    <a:lumMod val="50000"/>
                  </a:schemeClr>
                </a:solidFill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IL PROGETTO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7CCDCA32-7C68-ED86-78A7-BB10B108DC03}"/>
              </a:ext>
            </a:extLst>
          </p:cNvPr>
          <p:cNvCxnSpPr>
            <a:cxnSpLocks/>
          </p:cNvCxnSpPr>
          <p:nvPr/>
        </p:nvCxnSpPr>
        <p:spPr>
          <a:xfrm>
            <a:off x="4407373" y="2031374"/>
            <a:ext cx="551589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 descr="Immagine che contiene luce&#10;&#10;Descrizione generata automaticamente">
            <a:extLst>
              <a:ext uri="{FF2B5EF4-FFF2-40B4-BE49-F238E27FC236}">
                <a16:creationId xmlns:a16="http://schemas.microsoft.com/office/drawing/2014/main" id="{FC2C9837-2409-7B00-C7E3-9EC7FB755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6012" y="-489061"/>
            <a:ext cx="15140827" cy="1009388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D9D95160-74B2-FCCF-4BD4-B2BB9F6FC85A}"/>
              </a:ext>
            </a:extLst>
          </p:cNvPr>
          <p:cNvSpPr txBox="1"/>
          <p:nvPr/>
        </p:nvSpPr>
        <p:spPr>
          <a:xfrm>
            <a:off x="4407373" y="2618889"/>
            <a:ext cx="639460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L’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obiettivo</a:t>
            </a:r>
            <a:r>
              <a:rPr lang="it-IT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finale è quello di effettuare una simulazione che </a:t>
            </a:r>
            <a:r>
              <a:rPr lang="it-IT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testi</a:t>
            </a:r>
            <a:r>
              <a:rPr lang="it-IT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l’integrazione di un 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veicolo</a:t>
            </a:r>
            <a:r>
              <a:rPr lang="it-IT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con i dati salvati sul file JSON presente nel database.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BFB7528-2C00-E982-76D0-9353BBF878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1" y="302795"/>
            <a:ext cx="1613642" cy="53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93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45BCC3-A789-679B-C18B-BAE6BB430EDF}"/>
              </a:ext>
            </a:extLst>
          </p:cNvPr>
          <p:cNvSpPr txBox="1"/>
          <p:nvPr/>
        </p:nvSpPr>
        <p:spPr>
          <a:xfrm>
            <a:off x="2925894" y="929884"/>
            <a:ext cx="63316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solidFill>
                  <a:schemeClr val="accent1">
                    <a:lumMod val="50000"/>
                  </a:schemeClr>
                </a:solidFill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EDITOR &amp; REPOSITORY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7CCDCA32-7C68-ED86-78A7-BB10B108DC03}"/>
              </a:ext>
            </a:extLst>
          </p:cNvPr>
          <p:cNvCxnSpPr>
            <a:cxnSpLocks/>
          </p:cNvCxnSpPr>
          <p:nvPr/>
        </p:nvCxnSpPr>
        <p:spPr>
          <a:xfrm>
            <a:off x="3333774" y="1699325"/>
            <a:ext cx="551589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4">
            <a:extLst>
              <a:ext uri="{FF2B5EF4-FFF2-40B4-BE49-F238E27FC236}">
                <a16:creationId xmlns:a16="http://schemas.microsoft.com/office/drawing/2014/main" id="{C51066A5-2825-9A8E-826C-F886EA57E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72" y="2588835"/>
            <a:ext cx="1872230" cy="18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6A4442A4-36A1-7386-81C9-FBF2A0181C4F}"/>
              </a:ext>
            </a:extLst>
          </p:cNvPr>
          <p:cNvSpPr/>
          <p:nvPr/>
        </p:nvSpPr>
        <p:spPr>
          <a:xfrm>
            <a:off x="3990165" y="2776758"/>
            <a:ext cx="1779638" cy="18178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2" descr="Github Logo - Free social media icons">
            <a:extLst>
              <a:ext uri="{FF2B5EF4-FFF2-40B4-BE49-F238E27FC236}">
                <a16:creationId xmlns:a16="http://schemas.microsoft.com/office/drawing/2014/main" id="{FF18297E-8261-764D-D737-01263F13E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094" y="2588835"/>
            <a:ext cx="2005780" cy="200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58E789B-B1BB-1794-EE24-B10E26AA228C}"/>
              </a:ext>
            </a:extLst>
          </p:cNvPr>
          <p:cNvSpPr txBox="1"/>
          <p:nvPr/>
        </p:nvSpPr>
        <p:spPr>
          <a:xfrm>
            <a:off x="682047" y="4609626"/>
            <a:ext cx="21978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Visual studio code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8979EA3-8315-BC51-FC30-151F2DB5A69A}"/>
              </a:ext>
            </a:extLst>
          </p:cNvPr>
          <p:cNvSpPr txBox="1"/>
          <p:nvPr/>
        </p:nvSpPr>
        <p:spPr>
          <a:xfrm>
            <a:off x="3729067" y="4697010"/>
            <a:ext cx="21978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GitHub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B2B643-C83A-65EC-594B-A7FF12495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70" b="93696" l="10000" r="90000">
                        <a14:foregroundMark x1="43261" y1="9239" x2="55326" y2="9457"/>
                        <a14:foregroundMark x1="46739" y1="6739" x2="49783" y2="5978"/>
                        <a14:foregroundMark x1="43261" y1="93696" x2="56304" y2="931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02235" y="2588835"/>
            <a:ext cx="1872230" cy="18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D271342-4C35-5C35-D08F-E04CA9968F9F}"/>
              </a:ext>
            </a:extLst>
          </p:cNvPr>
          <p:cNvSpPr txBox="1"/>
          <p:nvPr/>
        </p:nvSpPr>
        <p:spPr>
          <a:xfrm>
            <a:off x="9239410" y="4609626"/>
            <a:ext cx="21978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SourceTree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E162B33-CB07-A726-BCCA-CA0D28ED1F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1" y="302795"/>
            <a:ext cx="1613642" cy="53294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1676133-7CF2-E9F6-47C3-F071B14C3B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128" y="2275714"/>
            <a:ext cx="2874933" cy="299839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6B2B0BC-2141-E3F0-511E-3241FD962AD5}"/>
              </a:ext>
            </a:extLst>
          </p:cNvPr>
          <p:cNvSpPr txBox="1"/>
          <p:nvPr/>
        </p:nvSpPr>
        <p:spPr>
          <a:xfrm>
            <a:off x="6647654" y="4594615"/>
            <a:ext cx="21978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Docker Hub</a:t>
            </a:r>
          </a:p>
        </p:txBody>
      </p:sp>
    </p:spTree>
    <p:extLst>
      <p:ext uri="{BB962C8B-B14F-4D97-AF65-F5344CB8AC3E}">
        <p14:creationId xmlns:p14="http://schemas.microsoft.com/office/powerpoint/2010/main" val="123941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45BCC3-A789-679B-C18B-BAE6BB430EDF}"/>
              </a:ext>
            </a:extLst>
          </p:cNvPr>
          <p:cNvSpPr txBox="1"/>
          <p:nvPr/>
        </p:nvSpPr>
        <p:spPr>
          <a:xfrm>
            <a:off x="483369" y="1378451"/>
            <a:ext cx="11225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solidFill>
                  <a:schemeClr val="accent1">
                    <a:lumMod val="50000"/>
                  </a:schemeClr>
                </a:solidFill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PIATTAFORME DI CONTAINERIZZAZIONE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58E789B-B1BB-1794-EE24-B10E26AA228C}"/>
              </a:ext>
            </a:extLst>
          </p:cNvPr>
          <p:cNvSpPr txBox="1"/>
          <p:nvPr/>
        </p:nvSpPr>
        <p:spPr>
          <a:xfrm>
            <a:off x="2995333" y="4246320"/>
            <a:ext cx="21978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Docker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8979EA3-8315-BC51-FC30-151F2DB5A69A}"/>
              </a:ext>
            </a:extLst>
          </p:cNvPr>
          <p:cNvSpPr txBox="1"/>
          <p:nvPr/>
        </p:nvSpPr>
        <p:spPr>
          <a:xfrm>
            <a:off x="6895755" y="4246320"/>
            <a:ext cx="21978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Kubernetes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1066A5-2825-9A8E-826C-F886EA57EF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2065" y1="29077" x2="33478" y2="30769"/>
                        <a14:foregroundMark x1="39783" y1="29231" x2="40870" y2="29538"/>
                        <a14:foregroundMark x1="44239" y1="28769" x2="47717" y2="29846"/>
                        <a14:foregroundMark x1="50652" y1="29538" x2="54130" y2="30154"/>
                        <a14:foregroundMark x1="58478" y1="29077" x2="59783" y2="30154"/>
                        <a14:foregroundMark x1="50217" y1="19538" x2="53478" y2="20000"/>
                        <a14:foregroundMark x1="46739" y1="19692" x2="46739" y2="19692"/>
                        <a14:foregroundMark x1="38696" y1="20154" x2="38696" y2="20154"/>
                        <a14:foregroundMark x1="51413" y1="11385" x2="52500" y2="14154"/>
                        <a14:backgroundMark x1="13478" y1="74462" x2="81957" y2="77538"/>
                        <a14:backgroundMark x1="80870" y1="82923" x2="59674" y2="83538"/>
                        <a14:backgroundMark x1="57174" y1="71538" x2="20000" y2="718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83" r="14685" b="31641"/>
          <a:stretch/>
        </p:blipFill>
        <p:spPr bwMode="auto">
          <a:xfrm>
            <a:off x="3300182" y="2705810"/>
            <a:ext cx="2083842" cy="154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FF18297E-8261-764D-D737-01263F13EF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59" b="91286" l="29000" r="72111">
                        <a14:foregroundMark x1="31000" y1="42324" x2="29111" y2="62033"/>
                        <a14:foregroundMark x1="42556" y1="39212" x2="62333" y2="59129"/>
                        <a14:foregroundMark x1="40778" y1="59129" x2="50000" y2="43776"/>
                        <a14:foregroundMark x1="46333" y1="43361" x2="47111" y2="44813"/>
                        <a14:foregroundMark x1="46444" y1="39627" x2="49000" y2="51452"/>
                        <a14:foregroundMark x1="44556" y1="35477" x2="47889" y2="47510"/>
                        <a14:foregroundMark x1="47556" y1="39004" x2="49778" y2="51452"/>
                        <a14:foregroundMark x1="51556" y1="41909" x2="55667" y2="57884"/>
                        <a14:foregroundMark x1="53444" y1="41909" x2="58778" y2="59129"/>
                        <a14:foregroundMark x1="55222" y1="39004" x2="60222" y2="58714"/>
                        <a14:foregroundMark x1="59889" y1="41701" x2="61556" y2="60788"/>
                        <a14:foregroundMark x1="60111" y1="47303" x2="61556" y2="63900"/>
                        <a14:foregroundMark x1="57889" y1="66183" x2="47556" y2="72614"/>
                        <a14:foregroundMark x1="57556" y1="70124" x2="42222" y2="76556"/>
                        <a14:foregroundMark x1="54667" y1="70332" x2="43667" y2="51037"/>
                        <a14:foregroundMark x1="42778" y1="71992" x2="36778" y2="49585"/>
                        <a14:foregroundMark x1="41222" y1="65560" x2="40778" y2="34025"/>
                        <a14:foregroundMark x1="40333" y1="45436" x2="51556" y2="29876"/>
                        <a14:foregroundMark x1="41556" y1="37759" x2="49667" y2="26349"/>
                        <a14:foregroundMark x1="39556" y1="36307" x2="58222" y2="35685"/>
                        <a14:foregroundMark x1="53000" y1="59129" x2="53000" y2="59129"/>
                        <a14:foregroundMark x1="53556" y1="59751" x2="53556" y2="59751"/>
                        <a14:foregroundMark x1="52444" y1="54979" x2="56444" y2="55602"/>
                        <a14:foregroundMark x1="53889" y1="91079" x2="49778" y2="91286"/>
                        <a14:foregroundMark x1="47222" y1="10373" x2="52333" y2="114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576" r="22504"/>
          <a:stretch/>
        </p:blipFill>
        <p:spPr bwMode="auto">
          <a:xfrm>
            <a:off x="7200278" y="2609557"/>
            <a:ext cx="1588834" cy="163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59A4334-7A9B-600B-3464-BC08E39D96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1" y="302795"/>
            <a:ext cx="1613642" cy="532946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9DE44C79-B9D1-1E92-4B79-D7CBDCA7D6C4}"/>
              </a:ext>
            </a:extLst>
          </p:cNvPr>
          <p:cNvCxnSpPr>
            <a:cxnSpLocks/>
          </p:cNvCxnSpPr>
          <p:nvPr/>
        </p:nvCxnSpPr>
        <p:spPr>
          <a:xfrm>
            <a:off x="899652" y="2147892"/>
            <a:ext cx="1039269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0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45BCC3-A789-679B-C18B-BAE6BB430EDF}"/>
              </a:ext>
            </a:extLst>
          </p:cNvPr>
          <p:cNvSpPr txBox="1"/>
          <p:nvPr/>
        </p:nvSpPr>
        <p:spPr>
          <a:xfrm>
            <a:off x="2844121" y="779865"/>
            <a:ext cx="64951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solidFill>
                  <a:schemeClr val="accent1">
                    <a:lumMod val="50000"/>
                  </a:schemeClr>
                </a:solidFill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DOCKER e KUBERNETES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43592B0-83B4-A9FD-B93A-A76015441BBF}"/>
              </a:ext>
            </a:extLst>
          </p:cNvPr>
          <p:cNvSpPr txBox="1"/>
          <p:nvPr/>
        </p:nvSpPr>
        <p:spPr>
          <a:xfrm>
            <a:off x="2920073" y="1628752"/>
            <a:ext cx="6331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solidFill>
                  <a:schemeClr val="accent1"/>
                </a:solidFill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Perché scegliamo Docker?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1F59562-6B4B-E321-A154-F80EC59572B9}"/>
              </a:ext>
            </a:extLst>
          </p:cNvPr>
          <p:cNvSpPr txBox="1"/>
          <p:nvPr/>
        </p:nvSpPr>
        <p:spPr>
          <a:xfrm>
            <a:off x="2221915" y="2856575"/>
            <a:ext cx="96514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È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una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piattaforma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software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che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permette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di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creare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testare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distribuire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applicazioni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modo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rapido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ed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efficiente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A6A6A6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Incorpa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il software in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container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che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offrono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tutto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il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necessario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per la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corretta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esecuzione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librerie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strumenti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di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sistema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codice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 runtime);</a:t>
            </a:r>
            <a:b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US" sz="2400" dirty="0">
              <a:solidFill>
                <a:srgbClr val="A6A6A6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Offre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un modo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altamente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affidabile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poco</a:t>
            </a:r>
            <a:r>
              <a:rPr lang="en-US" sz="2400" b="1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costoso</a:t>
            </a:r>
            <a:r>
              <a:rPr lang="en-US" sz="2400" b="1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creare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ed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eseguire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applicazioni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distribuite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qualsiasi</a:t>
            </a:r>
            <a:r>
              <a:rPr lang="en-US" sz="2400" b="1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scala</a:t>
            </a:r>
            <a:r>
              <a:rPr lang="en-US" sz="2400" dirty="0">
                <a:solidFill>
                  <a:srgbClr val="A6A6A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FE33174-1E0A-9C16-5E72-9C1E9059B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1" y="302795"/>
            <a:ext cx="1613642" cy="532946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F53EF9C0-0808-D7DA-8906-926162A6E586}"/>
              </a:ext>
            </a:extLst>
          </p:cNvPr>
          <p:cNvCxnSpPr>
            <a:cxnSpLocks/>
          </p:cNvCxnSpPr>
          <p:nvPr/>
        </p:nvCxnSpPr>
        <p:spPr>
          <a:xfrm>
            <a:off x="2832485" y="1515618"/>
            <a:ext cx="6506833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4">
            <a:extLst>
              <a:ext uri="{FF2B5EF4-FFF2-40B4-BE49-F238E27FC236}">
                <a16:creationId xmlns:a16="http://schemas.microsoft.com/office/drawing/2014/main" id="{5A699F20-9FB8-AEC0-16C5-E67DCE5E2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2065" y1="29077" x2="33478" y2="30769"/>
                        <a14:foregroundMark x1="39783" y1="29231" x2="40870" y2="29538"/>
                        <a14:foregroundMark x1="44239" y1="28769" x2="47717" y2="29846"/>
                        <a14:foregroundMark x1="50652" y1="29538" x2="54130" y2="30154"/>
                        <a14:foregroundMark x1="58478" y1="29077" x2="59783" y2="30154"/>
                        <a14:foregroundMark x1="50217" y1="19538" x2="53478" y2="20000"/>
                        <a14:foregroundMark x1="46739" y1="19692" x2="46739" y2="19692"/>
                        <a14:foregroundMark x1="38696" y1="20154" x2="38696" y2="20154"/>
                        <a14:foregroundMark x1="51413" y1="11385" x2="52500" y2="14154"/>
                        <a14:backgroundMark x1="13478" y1="74462" x2="81957" y2="77538"/>
                        <a14:backgroundMark x1="80870" y1="82923" x2="59674" y2="83538"/>
                        <a14:backgroundMark x1="57174" y1="71538" x2="20000" y2="718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83" r="14685" b="31641"/>
          <a:stretch/>
        </p:blipFill>
        <p:spPr bwMode="auto">
          <a:xfrm>
            <a:off x="-756330" y="1099617"/>
            <a:ext cx="3739474" cy="276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256AF7E3-02F8-4823-5D1F-72AEC9E5E0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59" b="91286" l="29000" r="72111">
                        <a14:foregroundMark x1="31000" y1="42324" x2="29111" y2="62033"/>
                        <a14:foregroundMark x1="42556" y1="39212" x2="62333" y2="59129"/>
                        <a14:foregroundMark x1="40778" y1="59129" x2="50000" y2="43776"/>
                        <a14:foregroundMark x1="46333" y1="43361" x2="47111" y2="44813"/>
                        <a14:foregroundMark x1="46444" y1="39627" x2="49000" y2="51452"/>
                        <a14:foregroundMark x1="44556" y1="35477" x2="47889" y2="47510"/>
                        <a14:foregroundMark x1="47556" y1="39004" x2="49778" y2="51452"/>
                        <a14:foregroundMark x1="51556" y1="41909" x2="55667" y2="57884"/>
                        <a14:foregroundMark x1="53444" y1="41909" x2="58778" y2="59129"/>
                        <a14:foregroundMark x1="55222" y1="39004" x2="60222" y2="58714"/>
                        <a14:foregroundMark x1="59889" y1="41701" x2="61556" y2="60788"/>
                        <a14:foregroundMark x1="60111" y1="47303" x2="61556" y2="63900"/>
                        <a14:foregroundMark x1="57889" y1="66183" x2="47556" y2="72614"/>
                        <a14:foregroundMark x1="57556" y1="70124" x2="42222" y2="76556"/>
                        <a14:foregroundMark x1="54667" y1="70332" x2="43667" y2="51037"/>
                        <a14:foregroundMark x1="42778" y1="71992" x2="36778" y2="49585"/>
                        <a14:foregroundMark x1="41222" y1="65560" x2="40778" y2="34025"/>
                        <a14:foregroundMark x1="40333" y1="45436" x2="51556" y2="29876"/>
                        <a14:foregroundMark x1="41556" y1="37759" x2="49667" y2="26349"/>
                        <a14:foregroundMark x1="39556" y1="36307" x2="58222" y2="35685"/>
                        <a14:foregroundMark x1="53000" y1="59129" x2="53000" y2="59129"/>
                        <a14:foregroundMark x1="53556" y1="59751" x2="53556" y2="59751"/>
                        <a14:foregroundMark x1="52444" y1="54979" x2="56444" y2="55602"/>
                        <a14:foregroundMark x1="53889" y1="91079" x2="49778" y2="91286"/>
                        <a14:foregroundMark x1="47222" y1="10373" x2="52333" y2="114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576" r="22504"/>
          <a:stretch/>
        </p:blipFill>
        <p:spPr bwMode="auto">
          <a:xfrm>
            <a:off x="9652304" y="863558"/>
            <a:ext cx="1179824" cy="121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486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45BCC3-A789-679B-C18B-BAE6BB430EDF}"/>
              </a:ext>
            </a:extLst>
          </p:cNvPr>
          <p:cNvSpPr txBox="1"/>
          <p:nvPr/>
        </p:nvSpPr>
        <p:spPr>
          <a:xfrm>
            <a:off x="2844121" y="779865"/>
            <a:ext cx="64951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solidFill>
                  <a:schemeClr val="accent1">
                    <a:lumMod val="50000"/>
                  </a:schemeClr>
                </a:solidFill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DOCKER e KUBERNETES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43592B0-83B4-A9FD-B93A-A76015441BBF}"/>
              </a:ext>
            </a:extLst>
          </p:cNvPr>
          <p:cNvSpPr txBox="1"/>
          <p:nvPr/>
        </p:nvSpPr>
        <p:spPr>
          <a:xfrm>
            <a:off x="2762810" y="1612379"/>
            <a:ext cx="6666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solidFill>
                  <a:schemeClr val="accent1"/>
                </a:solidFill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Perché scegliamo </a:t>
            </a:r>
            <a:r>
              <a:rPr lang="it-IT" sz="3600" b="1" dirty="0" err="1">
                <a:solidFill>
                  <a:schemeClr val="accent1"/>
                </a:solidFill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Kubernetes</a:t>
            </a:r>
            <a:r>
              <a:rPr lang="it-IT" sz="3600" b="1" dirty="0">
                <a:solidFill>
                  <a:schemeClr val="accent1"/>
                </a:solidFill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?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1F59562-6B4B-E321-A154-F80EC59572B9}"/>
              </a:ext>
            </a:extLst>
          </p:cNvPr>
          <p:cNvSpPr txBox="1"/>
          <p:nvPr/>
        </p:nvSpPr>
        <p:spPr>
          <a:xfrm>
            <a:off x="1270285" y="2532776"/>
            <a:ext cx="96514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7472" indent="-347472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2400"/>
              <a:buFont typeface="Arial" panose="020B0604020202020204" pitchFamily="34" charset="0"/>
              <a:buChar char="•"/>
            </a:pPr>
            <a:r>
              <a:rPr lang="en-US" sz="2400" kern="1200" dirty="0" err="1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Può</a:t>
            </a:r>
            <a:r>
              <a:rPr lang="en-US" sz="2400" kern="1200" dirty="0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kern="1200" dirty="0" err="1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esporre</a:t>
            </a:r>
            <a:r>
              <a:rPr lang="en-US" sz="2400" kern="1200" dirty="0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un container </a:t>
            </a:r>
            <a:r>
              <a:rPr lang="en-US" sz="2400" kern="1200" dirty="0" err="1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usando</a:t>
            </a:r>
            <a:r>
              <a:rPr lang="en-US" sz="2400" kern="1200" dirty="0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un </a:t>
            </a:r>
            <a:r>
              <a:rPr lang="en-US" sz="2400" kern="1200" dirty="0" err="1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nome</a:t>
            </a:r>
            <a:r>
              <a:rPr lang="en-US" sz="2400" kern="1200" dirty="0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b="1" kern="1200" dirty="0">
                <a:solidFill>
                  <a:schemeClr val="accent1">
                    <a:lumMod val="7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DNS</a:t>
            </a:r>
            <a:r>
              <a:rPr lang="en-US" sz="2400" kern="1200" dirty="0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 </a:t>
            </a:r>
            <a:r>
              <a:rPr lang="en-US" sz="2400" kern="1200" dirty="0" err="1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l’indirizzo</a:t>
            </a:r>
            <a:r>
              <a:rPr lang="en-US" sz="2400" kern="1200" dirty="0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IP;</a:t>
            </a:r>
          </a:p>
          <a:p>
            <a:pPr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2400"/>
            </a:pPr>
            <a:endParaRPr lang="it-IT" sz="2400" dirty="0">
              <a:solidFill>
                <a:srgbClr val="A6A6A6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7472" indent="-347472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kern="1200" dirty="0" err="1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Permette</a:t>
            </a:r>
            <a:r>
              <a:rPr lang="en-US" sz="2400" kern="1200" dirty="0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di </a:t>
            </a:r>
            <a:r>
              <a:rPr lang="en-US" sz="2400" b="1" kern="1200" dirty="0" err="1">
                <a:solidFill>
                  <a:schemeClr val="accent1">
                    <a:lumMod val="7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montare</a:t>
            </a:r>
            <a:r>
              <a:rPr lang="en-US" sz="2400" b="1" kern="1200" dirty="0">
                <a:solidFill>
                  <a:schemeClr val="accent1">
                    <a:lumMod val="7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b="1" kern="1200" dirty="0" err="1">
                <a:solidFill>
                  <a:schemeClr val="accent1">
                    <a:lumMod val="7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automaticamente</a:t>
            </a:r>
            <a:r>
              <a:rPr lang="en-US" sz="2400" b="1" kern="1200" dirty="0">
                <a:solidFill>
                  <a:schemeClr val="accent1">
                    <a:lumMod val="7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kern="1200" dirty="0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 </a:t>
            </a:r>
            <a:r>
              <a:rPr lang="en-US" sz="2400" kern="1200" dirty="0" err="1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sistema</a:t>
            </a:r>
            <a:r>
              <a:rPr lang="en-US" sz="2400" kern="1200" dirty="0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di </a:t>
            </a:r>
            <a:r>
              <a:rPr lang="en-US" sz="2400" kern="1200" dirty="0" err="1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archiviazione</a:t>
            </a:r>
            <a:r>
              <a:rPr lang="en-US" sz="2400" kern="1200" dirty="0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</a:p>
          <a:p>
            <a:pPr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it-IT" sz="2400" dirty="0">
              <a:solidFill>
                <a:srgbClr val="A6A6A6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7472" indent="-347472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È in </a:t>
            </a:r>
            <a:r>
              <a:rPr lang="en-US" sz="2400" kern="1200" dirty="0" err="1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grado</a:t>
            </a:r>
            <a:r>
              <a:rPr lang="en-US" sz="2400" kern="1200" dirty="0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di </a:t>
            </a:r>
            <a:r>
              <a:rPr lang="en-US" sz="2400" b="1" kern="1200" dirty="0" err="1">
                <a:solidFill>
                  <a:schemeClr val="accent1">
                    <a:lumMod val="7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distribuire</a:t>
            </a:r>
            <a:r>
              <a:rPr lang="en-US" sz="2400" b="1" kern="1200" dirty="0">
                <a:solidFill>
                  <a:schemeClr val="accent1">
                    <a:lumMod val="7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il </a:t>
            </a:r>
            <a:r>
              <a:rPr lang="en-US" sz="2400" b="1" kern="1200" dirty="0" err="1">
                <a:solidFill>
                  <a:schemeClr val="accent1">
                    <a:lumMod val="7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traffico</a:t>
            </a:r>
            <a:r>
              <a:rPr lang="en-US" sz="2400" b="1" kern="1200" dirty="0">
                <a:solidFill>
                  <a:schemeClr val="accent1">
                    <a:lumMod val="7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kern="1200" dirty="0" err="1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</a:t>
            </a:r>
            <a:r>
              <a:rPr lang="en-US" sz="2400" kern="1200" dirty="0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kern="1200" dirty="0" err="1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più</a:t>
            </a:r>
            <a:r>
              <a:rPr lang="en-US" sz="2400" kern="1200" dirty="0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container in modo </a:t>
            </a:r>
            <a:r>
              <a:rPr lang="en-US" sz="2400" kern="1200" dirty="0" err="1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che</a:t>
            </a:r>
            <a:r>
              <a:rPr lang="en-US" sz="2400" kern="1200" dirty="0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il </a:t>
            </a:r>
            <a:r>
              <a:rPr lang="en-US" sz="2400" kern="1200" dirty="0" err="1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servizio</a:t>
            </a:r>
            <a:r>
              <a:rPr lang="en-US" sz="2400" kern="1200" dirty="0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kern="1200" dirty="0" err="1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rimanga</a:t>
            </a:r>
            <a:r>
              <a:rPr lang="en-US" sz="2400" kern="1200" dirty="0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stabile;</a:t>
            </a:r>
          </a:p>
          <a:p>
            <a:pPr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it-IT" sz="2400" dirty="0">
              <a:solidFill>
                <a:srgbClr val="A6A6A6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7472" indent="-347472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kern="1200" dirty="0" err="1">
                <a:solidFill>
                  <a:schemeClr val="accent1">
                    <a:lumMod val="7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Riavvia</a:t>
            </a:r>
            <a:r>
              <a:rPr lang="en-US" sz="2400" kern="1200" dirty="0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kern="1200" dirty="0" err="1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</a:t>
            </a:r>
            <a:r>
              <a:rPr lang="en-US" sz="2400" kern="1200" dirty="0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container </a:t>
            </a:r>
            <a:r>
              <a:rPr lang="en-US" sz="2400" kern="1200" dirty="0" err="1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che</a:t>
            </a:r>
            <a:r>
              <a:rPr lang="en-US" sz="2400" kern="1200" dirty="0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kern="1200" dirty="0" err="1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</a:t>
            </a:r>
            <a:r>
              <a:rPr lang="en-US" sz="2400" kern="1200" dirty="0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kern="1200" dirty="0" err="1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bloccano</a:t>
            </a:r>
            <a:r>
              <a:rPr lang="en-US" sz="2400" kern="1200" dirty="0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2400" b="1" kern="1200" dirty="0">
                <a:solidFill>
                  <a:schemeClr val="accent1">
                    <a:lumMod val="7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termina</a:t>
            </a:r>
            <a:r>
              <a:rPr lang="en-US" sz="2400" kern="1200" dirty="0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kern="1200" dirty="0" err="1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quelli</a:t>
            </a:r>
            <a:r>
              <a:rPr lang="en-US" sz="2400" kern="1200" dirty="0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kern="1200" dirty="0" err="1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che</a:t>
            </a:r>
            <a:r>
              <a:rPr lang="en-US" sz="2400" kern="1200" dirty="0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non </a:t>
            </a:r>
            <a:r>
              <a:rPr lang="en-US" sz="2400" kern="1200" dirty="0" err="1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rispondono</a:t>
            </a:r>
            <a:r>
              <a:rPr lang="en-US" sz="2400" kern="1200" dirty="0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kern="1200" dirty="0" err="1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agli</a:t>
            </a:r>
            <a:r>
              <a:rPr lang="en-US" sz="2400" kern="1200" dirty="0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health checks, e </a:t>
            </a:r>
            <a:r>
              <a:rPr lang="en-US" sz="2400" b="1" kern="1200" dirty="0" err="1">
                <a:solidFill>
                  <a:schemeClr val="accent1">
                    <a:lumMod val="7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evita</a:t>
            </a:r>
            <a:r>
              <a:rPr lang="en-US" sz="2400" kern="1200" dirty="0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di far </a:t>
            </a:r>
            <a:r>
              <a:rPr lang="en-US" sz="2400" kern="1200" dirty="0" err="1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arrivare</a:t>
            </a:r>
            <a:r>
              <a:rPr lang="en-US" sz="2400" kern="1200" dirty="0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kern="1200" dirty="0" err="1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traffico</a:t>
            </a:r>
            <a:r>
              <a:rPr lang="en-US" sz="2400" kern="1200" dirty="0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</a:t>
            </a:r>
            <a:r>
              <a:rPr lang="en-US" sz="2400" kern="1200" dirty="0" err="1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quelli</a:t>
            </a:r>
            <a:r>
              <a:rPr lang="en-US" sz="2400" kern="1200" dirty="0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non </a:t>
            </a:r>
            <a:r>
              <a:rPr lang="en-US" sz="2400" kern="1200" dirty="0" err="1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pronti</a:t>
            </a:r>
            <a:r>
              <a:rPr lang="en-US" sz="2400" kern="1200" dirty="0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per </a:t>
            </a:r>
            <a:r>
              <a:rPr lang="en-US" sz="2400" kern="1200" dirty="0" err="1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rispondere</a:t>
            </a:r>
            <a:r>
              <a:rPr lang="en-US" sz="2400" kern="1200" dirty="0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kern="1200" dirty="0" err="1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correttamente</a:t>
            </a:r>
            <a:r>
              <a:rPr lang="en-US" sz="2400" kern="1200" dirty="0">
                <a:solidFill>
                  <a:srgbClr val="A6A6A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it-IT" sz="2400" dirty="0">
              <a:solidFill>
                <a:srgbClr val="A6A6A6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FE33174-1E0A-9C16-5E72-9C1E9059B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1" y="302795"/>
            <a:ext cx="1613642" cy="532946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F53EF9C0-0808-D7DA-8906-926162A6E586}"/>
              </a:ext>
            </a:extLst>
          </p:cNvPr>
          <p:cNvCxnSpPr>
            <a:cxnSpLocks/>
          </p:cNvCxnSpPr>
          <p:nvPr/>
        </p:nvCxnSpPr>
        <p:spPr>
          <a:xfrm>
            <a:off x="2832485" y="1515618"/>
            <a:ext cx="6506833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4">
            <a:extLst>
              <a:ext uri="{FF2B5EF4-FFF2-40B4-BE49-F238E27FC236}">
                <a16:creationId xmlns:a16="http://schemas.microsoft.com/office/drawing/2014/main" id="{5A699F20-9FB8-AEC0-16C5-E67DCE5E2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2065" y1="29077" x2="33478" y2="30769"/>
                        <a14:foregroundMark x1="39783" y1="29231" x2="40870" y2="29538"/>
                        <a14:foregroundMark x1="44239" y1="28769" x2="47717" y2="29846"/>
                        <a14:foregroundMark x1="50652" y1="29538" x2="54130" y2="30154"/>
                        <a14:foregroundMark x1="58478" y1="29077" x2="59783" y2="30154"/>
                        <a14:foregroundMark x1="50217" y1="19538" x2="53478" y2="20000"/>
                        <a14:foregroundMark x1="46739" y1="19692" x2="46739" y2="19692"/>
                        <a14:foregroundMark x1="38696" y1="20154" x2="38696" y2="20154"/>
                        <a14:foregroundMark x1="51413" y1="11385" x2="52500" y2="14154"/>
                        <a14:backgroundMark x1="13478" y1="74462" x2="81957" y2="77538"/>
                        <a14:backgroundMark x1="80870" y1="82923" x2="59674" y2="83538"/>
                        <a14:backgroundMark x1="57174" y1="71538" x2="20000" y2="718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83" r="14685" b="31641"/>
          <a:stretch/>
        </p:blipFill>
        <p:spPr bwMode="auto">
          <a:xfrm>
            <a:off x="1073567" y="940811"/>
            <a:ext cx="1646218" cy="121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256AF7E3-02F8-4823-5D1F-72AEC9E5E0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59" b="91286" l="29000" r="72111">
                        <a14:foregroundMark x1="31000" y1="42324" x2="29111" y2="62033"/>
                        <a14:foregroundMark x1="42556" y1="39212" x2="62333" y2="59129"/>
                        <a14:foregroundMark x1="40778" y1="59129" x2="50000" y2="43776"/>
                        <a14:foregroundMark x1="46333" y1="43361" x2="47111" y2="44813"/>
                        <a14:foregroundMark x1="46444" y1="39627" x2="49000" y2="51452"/>
                        <a14:foregroundMark x1="44556" y1="35477" x2="47889" y2="47510"/>
                        <a14:foregroundMark x1="47556" y1="39004" x2="49778" y2="51452"/>
                        <a14:foregroundMark x1="51556" y1="41909" x2="55667" y2="57884"/>
                        <a14:foregroundMark x1="53444" y1="41909" x2="58778" y2="59129"/>
                        <a14:foregroundMark x1="55222" y1="39004" x2="60222" y2="58714"/>
                        <a14:foregroundMark x1="59889" y1="41701" x2="61556" y2="60788"/>
                        <a14:foregroundMark x1="60111" y1="47303" x2="61556" y2="63900"/>
                        <a14:foregroundMark x1="57889" y1="66183" x2="47556" y2="72614"/>
                        <a14:foregroundMark x1="57556" y1="70124" x2="42222" y2="76556"/>
                        <a14:foregroundMark x1="54667" y1="70332" x2="43667" y2="51037"/>
                        <a14:foregroundMark x1="42778" y1="71992" x2="36778" y2="49585"/>
                        <a14:foregroundMark x1="41222" y1="65560" x2="40778" y2="34025"/>
                        <a14:foregroundMark x1="40333" y1="45436" x2="51556" y2="29876"/>
                        <a14:foregroundMark x1="41556" y1="37759" x2="49667" y2="26349"/>
                        <a14:foregroundMark x1="39556" y1="36307" x2="58222" y2="35685"/>
                        <a14:foregroundMark x1="53000" y1="59129" x2="53000" y2="59129"/>
                        <a14:foregroundMark x1="53556" y1="59751" x2="53556" y2="59751"/>
                        <a14:foregroundMark x1="52444" y1="54979" x2="56444" y2="55602"/>
                        <a14:foregroundMark x1="53889" y1="91079" x2="49778" y2="91286"/>
                        <a14:foregroundMark x1="47222" y1="10373" x2="52333" y2="114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576" r="22504"/>
          <a:stretch/>
        </p:blipFill>
        <p:spPr bwMode="auto">
          <a:xfrm>
            <a:off x="9763609" y="0"/>
            <a:ext cx="3156978" cy="3256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627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45BCC3-A789-679B-C18B-BAE6BB430EDF}"/>
              </a:ext>
            </a:extLst>
          </p:cNvPr>
          <p:cNvSpPr txBox="1"/>
          <p:nvPr/>
        </p:nvSpPr>
        <p:spPr>
          <a:xfrm>
            <a:off x="2925894" y="799721"/>
            <a:ext cx="63316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solidFill>
                  <a:schemeClr val="accent1">
                    <a:lumMod val="50000"/>
                  </a:schemeClr>
                </a:solidFill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ARCHITETTURA</a:t>
            </a:r>
          </a:p>
        </p:txBody>
      </p:sp>
      <p:pic>
        <p:nvPicPr>
          <p:cNvPr id="6" name="Immagine 5" descr="Immagine che contiene persona&#10;&#10;Descrizione generata automaticamente">
            <a:extLst>
              <a:ext uri="{FF2B5EF4-FFF2-40B4-BE49-F238E27FC236}">
                <a16:creationId xmlns:a16="http://schemas.microsoft.com/office/drawing/2014/main" id="{C5C7119F-9C99-4624-CA53-58624BF40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8843" y="1721294"/>
            <a:ext cx="4691779" cy="3127853"/>
          </a:xfrm>
          <a:prstGeom prst="rect">
            <a:avLst/>
          </a:prstGeom>
        </p:spPr>
      </p:pic>
      <p:pic>
        <p:nvPicPr>
          <p:cNvPr id="1026" name="Picture 2" descr="React (JavaScript library) - Wikipedia">
            <a:extLst>
              <a:ext uri="{FF2B5EF4-FFF2-40B4-BE49-F238E27FC236}">
                <a16:creationId xmlns:a16="http://schemas.microsoft.com/office/drawing/2014/main" id="{10BCF162-7939-723B-8F30-9AEFBC6B6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717" y="3421933"/>
            <a:ext cx="747885" cy="65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Elemento grafico 24">
            <a:extLst>
              <a:ext uri="{FF2B5EF4-FFF2-40B4-BE49-F238E27FC236}">
                <a16:creationId xmlns:a16="http://schemas.microsoft.com/office/drawing/2014/main" id="{7770B42B-CFA4-B50B-D646-6EA75D1954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45395" y="5304478"/>
            <a:ext cx="629883" cy="629883"/>
          </a:xfrm>
          <a:prstGeom prst="rect">
            <a:avLst/>
          </a:prstGeom>
        </p:spPr>
      </p:pic>
      <p:pic>
        <p:nvPicPr>
          <p:cNvPr id="29" name="Elemento grafico 28">
            <a:extLst>
              <a:ext uri="{FF2B5EF4-FFF2-40B4-BE49-F238E27FC236}">
                <a16:creationId xmlns:a16="http://schemas.microsoft.com/office/drawing/2014/main" id="{261B9ED9-9713-831E-5138-47A7269127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01066" y="3611752"/>
            <a:ext cx="674212" cy="674212"/>
          </a:xfrm>
          <a:prstGeom prst="rect">
            <a:avLst/>
          </a:prstGeom>
        </p:spPr>
      </p:pic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B488222B-580B-D949-8890-7839246FE91A}"/>
              </a:ext>
            </a:extLst>
          </p:cNvPr>
          <p:cNvCxnSpPr>
            <a:cxnSpLocks/>
          </p:cNvCxnSpPr>
          <p:nvPr/>
        </p:nvCxnSpPr>
        <p:spPr>
          <a:xfrm>
            <a:off x="2011116" y="3339026"/>
            <a:ext cx="800309" cy="0"/>
          </a:xfrm>
          <a:prstGeom prst="straightConnector1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DAD90749-A688-D681-9A7F-9F5CF2F41180}"/>
              </a:ext>
            </a:extLst>
          </p:cNvPr>
          <p:cNvCxnSpPr>
            <a:cxnSpLocks/>
          </p:cNvCxnSpPr>
          <p:nvPr/>
        </p:nvCxnSpPr>
        <p:spPr>
          <a:xfrm>
            <a:off x="3964776" y="3363917"/>
            <a:ext cx="935620" cy="0"/>
          </a:xfrm>
          <a:prstGeom prst="straightConnector1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401A3151-6C90-932B-0C13-B0E348632003}"/>
              </a:ext>
            </a:extLst>
          </p:cNvPr>
          <p:cNvCxnSpPr>
            <a:cxnSpLocks/>
          </p:cNvCxnSpPr>
          <p:nvPr/>
        </p:nvCxnSpPr>
        <p:spPr>
          <a:xfrm>
            <a:off x="6374710" y="3343852"/>
            <a:ext cx="935620" cy="0"/>
          </a:xfrm>
          <a:prstGeom prst="straightConnector1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C6FF62FB-7E6A-85E9-190E-783CBF2AC837}"/>
              </a:ext>
            </a:extLst>
          </p:cNvPr>
          <p:cNvCxnSpPr>
            <a:cxnSpLocks/>
          </p:cNvCxnSpPr>
          <p:nvPr/>
        </p:nvCxnSpPr>
        <p:spPr>
          <a:xfrm flipV="1">
            <a:off x="10547874" y="4409492"/>
            <a:ext cx="0" cy="832625"/>
          </a:xfrm>
          <a:prstGeom prst="straightConnector1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D6DD7545-2334-7447-4278-D2828EAE6DFB}"/>
              </a:ext>
            </a:extLst>
          </p:cNvPr>
          <p:cNvSpPr txBox="1"/>
          <p:nvPr/>
        </p:nvSpPr>
        <p:spPr>
          <a:xfrm>
            <a:off x="9865923" y="5846821"/>
            <a:ext cx="15444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Sensors / Simulator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A48104CF-D5FE-F64C-2D96-AEB4AA8CDB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1" y="302795"/>
            <a:ext cx="1613642" cy="532946"/>
          </a:xfrm>
          <a:prstGeom prst="rect">
            <a:avLst/>
          </a:prstGeom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AAFF858D-0FCD-BEB3-4905-B67C4DC0CAC1}"/>
              </a:ext>
            </a:extLst>
          </p:cNvPr>
          <p:cNvCxnSpPr>
            <a:cxnSpLocks/>
          </p:cNvCxnSpPr>
          <p:nvPr/>
        </p:nvCxnSpPr>
        <p:spPr>
          <a:xfrm>
            <a:off x="3322445" y="1540171"/>
            <a:ext cx="5515896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bg2">
                <a:lumMod val="75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>
            <a:extLst>
              <a:ext uri="{FF2B5EF4-FFF2-40B4-BE49-F238E27FC236}">
                <a16:creationId xmlns:a16="http://schemas.microsoft.com/office/drawing/2014/main" id="{CD1D26A3-6EAF-43F7-EDA8-1EACD25A3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754" y="2801973"/>
            <a:ext cx="1120305" cy="1120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ginx icon in Color Style">
            <a:extLst>
              <a:ext uri="{FF2B5EF4-FFF2-40B4-BE49-F238E27FC236}">
                <a16:creationId xmlns:a16="http://schemas.microsoft.com/office/drawing/2014/main" id="{CD51841A-7796-3386-C08A-97C5D5C39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717" y="2462067"/>
            <a:ext cx="708724" cy="70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ubernetes Icons Set &amp; Kubernetes ressources map - Qiita">
            <a:extLst>
              <a:ext uri="{FF2B5EF4-FFF2-40B4-BE49-F238E27FC236}">
                <a16:creationId xmlns:a16="http://schemas.microsoft.com/office/drawing/2014/main" id="{10506B5E-D4FF-89A6-2AEA-15DFBAAD8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149" y="2630303"/>
            <a:ext cx="708723" cy="70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ode Js Icon - Download in Flat Style">
            <a:extLst>
              <a:ext uri="{FF2B5EF4-FFF2-40B4-BE49-F238E27FC236}">
                <a16:creationId xmlns:a16="http://schemas.microsoft.com/office/drawing/2014/main" id="{7421F09B-72C6-DAFC-A243-CD2760CCA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295" y="3358405"/>
            <a:ext cx="690430" cy="69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19 Mongodb Icons - Free in SVG, PNG, ICO - IconScout">
            <a:extLst>
              <a:ext uri="{FF2B5EF4-FFF2-40B4-BE49-F238E27FC236}">
                <a16:creationId xmlns:a16="http://schemas.microsoft.com/office/drawing/2014/main" id="{B86EA4D3-8CB3-521D-81DB-F6AA9722F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273" y="2449530"/>
            <a:ext cx="758046" cy="75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FCE847F6-AEFA-FF7D-92E5-AEB88B492A6F}"/>
              </a:ext>
            </a:extLst>
          </p:cNvPr>
          <p:cNvCxnSpPr>
            <a:cxnSpLocks/>
          </p:cNvCxnSpPr>
          <p:nvPr/>
        </p:nvCxnSpPr>
        <p:spPr>
          <a:xfrm flipH="1" flipV="1">
            <a:off x="3943059" y="3515431"/>
            <a:ext cx="939180" cy="9651"/>
          </a:xfrm>
          <a:prstGeom prst="straightConnector1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8B84A87B-91DB-35B2-E413-737D39BC0282}"/>
              </a:ext>
            </a:extLst>
          </p:cNvPr>
          <p:cNvCxnSpPr>
            <a:cxnSpLocks/>
          </p:cNvCxnSpPr>
          <p:nvPr/>
        </p:nvCxnSpPr>
        <p:spPr>
          <a:xfrm flipH="1">
            <a:off x="1941223" y="3472461"/>
            <a:ext cx="793945" cy="8765"/>
          </a:xfrm>
          <a:prstGeom prst="straightConnector1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8E2DF412-FDF8-8B96-F0A8-1634F7175396}"/>
              </a:ext>
            </a:extLst>
          </p:cNvPr>
          <p:cNvCxnSpPr>
            <a:cxnSpLocks/>
          </p:cNvCxnSpPr>
          <p:nvPr/>
        </p:nvCxnSpPr>
        <p:spPr>
          <a:xfrm flipH="1" flipV="1">
            <a:off x="6378602" y="3481226"/>
            <a:ext cx="939180" cy="9651"/>
          </a:xfrm>
          <a:prstGeom prst="straightConnector1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32E2E89E-D924-A2FD-4934-CB6DB9C3C4EA}"/>
              </a:ext>
            </a:extLst>
          </p:cNvPr>
          <p:cNvCxnSpPr>
            <a:cxnSpLocks/>
          </p:cNvCxnSpPr>
          <p:nvPr/>
        </p:nvCxnSpPr>
        <p:spPr>
          <a:xfrm>
            <a:off x="8746529" y="2933658"/>
            <a:ext cx="935620" cy="0"/>
          </a:xfrm>
          <a:prstGeom prst="straightConnector1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FD139448-49A8-0D39-4D8B-727BBEA341AF}"/>
              </a:ext>
            </a:extLst>
          </p:cNvPr>
          <p:cNvCxnSpPr>
            <a:cxnSpLocks/>
          </p:cNvCxnSpPr>
          <p:nvPr/>
        </p:nvCxnSpPr>
        <p:spPr>
          <a:xfrm flipH="1" flipV="1">
            <a:off x="8742969" y="3086189"/>
            <a:ext cx="939180" cy="9651"/>
          </a:xfrm>
          <a:prstGeom prst="straightConnector1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1D7955C2-DA09-DA7C-FF6F-A0B1DB4C18DE}"/>
              </a:ext>
            </a:extLst>
          </p:cNvPr>
          <p:cNvCxnSpPr>
            <a:cxnSpLocks/>
          </p:cNvCxnSpPr>
          <p:nvPr/>
        </p:nvCxnSpPr>
        <p:spPr>
          <a:xfrm>
            <a:off x="8746529" y="3726719"/>
            <a:ext cx="935620" cy="0"/>
          </a:xfrm>
          <a:prstGeom prst="straightConnector1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15C8C7D5-F12A-693B-9F5B-8C9DB7258AF5}"/>
              </a:ext>
            </a:extLst>
          </p:cNvPr>
          <p:cNvCxnSpPr>
            <a:cxnSpLocks/>
          </p:cNvCxnSpPr>
          <p:nvPr/>
        </p:nvCxnSpPr>
        <p:spPr>
          <a:xfrm flipH="1" flipV="1">
            <a:off x="8742969" y="3912627"/>
            <a:ext cx="939180" cy="9651"/>
          </a:xfrm>
          <a:prstGeom prst="straightConnector1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6221A340-8EFE-B2EF-BB31-2879F4797D4A}"/>
              </a:ext>
            </a:extLst>
          </p:cNvPr>
          <p:cNvCxnSpPr>
            <a:cxnSpLocks/>
          </p:cNvCxnSpPr>
          <p:nvPr/>
        </p:nvCxnSpPr>
        <p:spPr>
          <a:xfrm>
            <a:off x="10713049" y="4532114"/>
            <a:ext cx="0" cy="634067"/>
          </a:xfrm>
          <a:prstGeom prst="straightConnector1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088D487C-9117-E81F-0FFE-833D77E1026E}"/>
              </a:ext>
            </a:extLst>
          </p:cNvPr>
          <p:cNvSpPr txBox="1"/>
          <p:nvPr/>
        </p:nvSpPr>
        <p:spPr>
          <a:xfrm>
            <a:off x="2610657" y="3836533"/>
            <a:ext cx="15444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Load balancer</a:t>
            </a:r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88400714-AFD0-8001-1630-02DB0516020E}"/>
              </a:ext>
            </a:extLst>
          </p:cNvPr>
          <p:cNvSpPr/>
          <p:nvPr/>
        </p:nvSpPr>
        <p:spPr>
          <a:xfrm>
            <a:off x="4597050" y="2302666"/>
            <a:ext cx="4488103" cy="218210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9CF6F2A8-55A3-59C4-EEC6-83389BE0BAA8}"/>
              </a:ext>
            </a:extLst>
          </p:cNvPr>
          <p:cNvSpPr txBox="1"/>
          <p:nvPr/>
        </p:nvSpPr>
        <p:spPr>
          <a:xfrm>
            <a:off x="4541065" y="4458915"/>
            <a:ext cx="15444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Application</a:t>
            </a: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901FBD9D-5E53-D5B6-0668-62F142A08458}"/>
              </a:ext>
            </a:extLst>
          </p:cNvPr>
          <p:cNvSpPr/>
          <p:nvPr/>
        </p:nvSpPr>
        <p:spPr>
          <a:xfrm>
            <a:off x="4881644" y="2422950"/>
            <a:ext cx="1491976" cy="195996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47BA8AE7-612F-F828-F88C-76243B78334D}"/>
              </a:ext>
            </a:extLst>
          </p:cNvPr>
          <p:cNvSpPr txBox="1"/>
          <p:nvPr/>
        </p:nvSpPr>
        <p:spPr>
          <a:xfrm>
            <a:off x="4808452" y="4167038"/>
            <a:ext cx="15444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Front-end service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7DEBB631-71D4-1AC2-DAA3-39A7D7289697}"/>
              </a:ext>
            </a:extLst>
          </p:cNvPr>
          <p:cNvSpPr txBox="1"/>
          <p:nvPr/>
        </p:nvSpPr>
        <p:spPr>
          <a:xfrm>
            <a:off x="4812046" y="3084792"/>
            <a:ext cx="15444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Ingress</a:t>
            </a:r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6300342E-D14D-9AE7-6E20-FDC3DE5C0950}"/>
              </a:ext>
            </a:extLst>
          </p:cNvPr>
          <p:cNvSpPr/>
          <p:nvPr/>
        </p:nvSpPr>
        <p:spPr>
          <a:xfrm>
            <a:off x="7269002" y="2458020"/>
            <a:ext cx="1491976" cy="195996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90FF5E14-64F9-F77F-6537-B77963B6528D}"/>
              </a:ext>
            </a:extLst>
          </p:cNvPr>
          <p:cNvSpPr txBox="1"/>
          <p:nvPr/>
        </p:nvSpPr>
        <p:spPr>
          <a:xfrm>
            <a:off x="7256261" y="4138100"/>
            <a:ext cx="15444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Back-end services</a:t>
            </a:r>
          </a:p>
        </p:txBody>
      </p:sp>
      <p:sp>
        <p:nvSpPr>
          <p:cNvPr id="44" name="Rettangolo con angoli arrotondati 43">
            <a:extLst>
              <a:ext uri="{FF2B5EF4-FFF2-40B4-BE49-F238E27FC236}">
                <a16:creationId xmlns:a16="http://schemas.microsoft.com/office/drawing/2014/main" id="{C64F226B-3AA0-554C-6FE3-F29F384C317C}"/>
              </a:ext>
            </a:extLst>
          </p:cNvPr>
          <p:cNvSpPr/>
          <p:nvPr/>
        </p:nvSpPr>
        <p:spPr>
          <a:xfrm>
            <a:off x="9704070" y="2302666"/>
            <a:ext cx="1762545" cy="401061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601CDF5C-9CC6-27EB-DCE5-0DCE11A9C893}"/>
              </a:ext>
            </a:extLst>
          </p:cNvPr>
          <p:cNvSpPr txBox="1"/>
          <p:nvPr/>
        </p:nvSpPr>
        <p:spPr>
          <a:xfrm>
            <a:off x="9573146" y="6298308"/>
            <a:ext cx="15444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External services</a:t>
            </a:r>
          </a:p>
        </p:txBody>
      </p:sp>
    </p:spTree>
    <p:extLst>
      <p:ext uri="{BB962C8B-B14F-4D97-AF65-F5344CB8AC3E}">
        <p14:creationId xmlns:p14="http://schemas.microsoft.com/office/powerpoint/2010/main" val="919379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5C8292F0F021F48BE63CC7B19781C44" ma:contentTypeVersion="0" ma:contentTypeDescription="Creare un nuovo documento." ma:contentTypeScope="" ma:versionID="d694283368e6d99c599addd61045d96b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fea9b2fbf922795d328deade55af85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231794F-9905-490D-B34D-570E48DD5B9D}"/>
</file>

<file path=customXml/itemProps2.xml><?xml version="1.0" encoding="utf-8"?>
<ds:datastoreItem xmlns:ds="http://schemas.openxmlformats.org/officeDocument/2006/customXml" ds:itemID="{4CD3C8DC-E9E8-49F3-B061-4DC15CA48571}">
  <ds:schemaRefs>
    <ds:schemaRef ds:uri="http://purl.org/dc/elements/1.1/"/>
    <ds:schemaRef ds:uri="http://schemas.microsoft.com/office/2006/documentManagement/types"/>
    <ds:schemaRef ds:uri="http://purl.org/dc/terms/"/>
    <ds:schemaRef ds:uri="74fbdb79-0241-4b90-9368-50c0a4211ad0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schemas.openxmlformats.org/package/2006/metadata/core-properties"/>
    <ds:schemaRef ds:uri="ca725fb0-b05c-40d4-96fc-5d1da26f570d"/>
    <ds:schemaRef ds:uri="http://www.w3.org/XML/1998/namespace"/>
    <ds:schemaRef ds:uri="d9b2d017-86bf-4ba7-80d0-1ae8ab17d3f2"/>
  </ds:schemaRefs>
</ds:datastoreItem>
</file>

<file path=customXml/itemProps3.xml><?xml version="1.0" encoding="utf-8"?>
<ds:datastoreItem xmlns:ds="http://schemas.openxmlformats.org/officeDocument/2006/customXml" ds:itemID="{5466F2D7-8F35-42B3-92AC-7DD73C37C5A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866</TotalTime>
  <Words>1478</Words>
  <Application>Microsoft Office PowerPoint</Application>
  <PresentationFormat>Widescreen</PresentationFormat>
  <Paragraphs>227</Paragraphs>
  <Slides>28</Slides>
  <Notes>15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Consolas</vt:lpstr>
      <vt:lpstr>Roboto</vt:lpstr>
      <vt:lpstr>Roboto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IANNONE ALESSANDRO</dc:creator>
  <cp:lastModifiedBy>SILVESTRI GIOVANNI</cp:lastModifiedBy>
  <cp:revision>10</cp:revision>
  <dcterms:created xsi:type="dcterms:W3CDTF">2023-01-10T16:07:02Z</dcterms:created>
  <dcterms:modified xsi:type="dcterms:W3CDTF">2023-03-23T14:06:22Z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0x01010005C8292F0F021F48BE63CC7B19781C44</vt:lpwstr>
  </property>
</Properties>
</file>